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League Spartan" charset="1" panose="00000800000000000000"/>
      <p:regular r:id="rId21"/>
    </p:embeddedFont>
    <p:embeddedFont>
      <p:font typeface="Agrandir" charset="1" panose="00000500000000000000"/>
      <p:regular r:id="rId22"/>
    </p:embeddedFont>
    <p:embeddedFont>
      <p:font typeface="Open Sans 2" charset="1" panose="020B0606030504020204"/>
      <p:regular r:id="rId23"/>
    </p:embeddedFont>
    <p:embeddedFont>
      <p:font typeface="Open Sans 2 Bold" charset="1" panose="020B0806030504020204"/>
      <p:regular r:id="rId24"/>
    </p:embeddedFont>
    <p:embeddedFont>
      <p:font typeface="Agrandir Bold" charset="1" panose="000008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4.sv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5.png" Type="http://schemas.openxmlformats.org/officeDocument/2006/relationships/image"/><Relationship Id="rId7" Target="../media/image2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30.png" Type="http://schemas.openxmlformats.org/officeDocument/2006/relationships/image"/><Relationship Id="rId7" Target="../media/image3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32.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3.png" Type="http://schemas.openxmlformats.org/officeDocument/2006/relationships/image"/><Relationship Id="rId5" Target="../media/image3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0.jpeg" Type="http://schemas.openxmlformats.org/officeDocument/2006/relationships/image"/><Relationship Id="rId7" Target="../media/image11.jpeg" Type="http://schemas.openxmlformats.org/officeDocument/2006/relationships/image"/><Relationship Id="rId8"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AutoShape 2" id="2"/>
          <p:cNvSpPr/>
          <p:nvPr/>
        </p:nvSpPr>
        <p:spPr>
          <a:xfrm flipV="true">
            <a:off x="0" y="2902278"/>
            <a:ext cx="8279013" cy="0"/>
          </a:xfrm>
          <a:prstGeom prst="line">
            <a:avLst/>
          </a:prstGeom>
          <a:ln cap="flat" w="38100">
            <a:solidFill>
              <a:srgbClr val="000000"/>
            </a:solidFill>
            <a:prstDash val="solid"/>
            <a:headEnd type="none" len="sm" w="sm"/>
            <a:tailEnd type="none" len="sm" w="sm"/>
          </a:ln>
        </p:spPr>
      </p:sp>
      <p:sp>
        <p:nvSpPr>
          <p:cNvPr name="AutoShape 3" id="3"/>
          <p:cNvSpPr/>
          <p:nvPr/>
        </p:nvSpPr>
        <p:spPr>
          <a:xfrm flipV="true">
            <a:off x="-190500" y="7384722"/>
            <a:ext cx="10532132" cy="0"/>
          </a:xfrm>
          <a:prstGeom prst="line">
            <a:avLst/>
          </a:prstGeom>
          <a:ln cap="flat" w="38100">
            <a:solidFill>
              <a:srgbClr val="000000"/>
            </a:solidFill>
            <a:prstDash val="solid"/>
            <a:headEnd type="none" len="sm" w="sm"/>
            <a:tailEnd type="none" len="sm" w="sm"/>
          </a:ln>
        </p:spPr>
      </p:sp>
      <p:grpSp>
        <p:nvGrpSpPr>
          <p:cNvPr name="Group 4" id="4"/>
          <p:cNvGrpSpPr/>
          <p:nvPr/>
        </p:nvGrpSpPr>
        <p:grpSpPr>
          <a:xfrm rot="0">
            <a:off x="0" y="9528963"/>
            <a:ext cx="18288000" cy="758037"/>
            <a:chOff x="0" y="0"/>
            <a:chExt cx="4816593" cy="199647"/>
          </a:xfrm>
        </p:grpSpPr>
        <p:sp>
          <p:nvSpPr>
            <p:cNvPr name="Freeform 5" id="5"/>
            <p:cNvSpPr/>
            <p:nvPr/>
          </p:nvSpPr>
          <p:spPr>
            <a:xfrm flipH="false" flipV="false" rot="0">
              <a:off x="0" y="0"/>
              <a:ext cx="4816592" cy="199647"/>
            </a:xfrm>
            <a:custGeom>
              <a:avLst/>
              <a:gdLst/>
              <a:ahLst/>
              <a:cxnLst/>
              <a:rect r="r" b="b" t="t" l="l"/>
              <a:pathLst>
                <a:path h="199647" w="4816592">
                  <a:moveTo>
                    <a:pt x="0" y="0"/>
                  </a:moveTo>
                  <a:lnTo>
                    <a:pt x="4816592" y="0"/>
                  </a:lnTo>
                  <a:lnTo>
                    <a:pt x="4816592" y="199647"/>
                  </a:lnTo>
                  <a:lnTo>
                    <a:pt x="0" y="199647"/>
                  </a:lnTo>
                  <a:close/>
                </a:path>
              </a:pathLst>
            </a:custGeom>
            <a:solidFill>
              <a:srgbClr val="0560AC"/>
            </a:solidFill>
          </p:spPr>
        </p:sp>
        <p:sp>
          <p:nvSpPr>
            <p:cNvPr name="TextBox 6" id="6"/>
            <p:cNvSpPr txBox="true"/>
            <p:nvPr/>
          </p:nvSpPr>
          <p:spPr>
            <a:xfrm>
              <a:off x="0" y="-38100"/>
              <a:ext cx="4816593" cy="237747"/>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7887708" y="702210"/>
            <a:ext cx="3139832" cy="2945733"/>
          </a:xfrm>
          <a:custGeom>
            <a:avLst/>
            <a:gdLst/>
            <a:ahLst/>
            <a:cxnLst/>
            <a:rect r="r" b="b" t="t" l="l"/>
            <a:pathLst>
              <a:path h="2945733" w="3139832">
                <a:moveTo>
                  <a:pt x="0" y="0"/>
                </a:moveTo>
                <a:lnTo>
                  <a:pt x="3139832" y="0"/>
                </a:lnTo>
                <a:lnTo>
                  <a:pt x="3139832" y="2945734"/>
                </a:lnTo>
                <a:lnTo>
                  <a:pt x="0" y="29457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854414" y="3847855"/>
            <a:ext cx="9824939" cy="5882682"/>
          </a:xfrm>
          <a:custGeom>
            <a:avLst/>
            <a:gdLst/>
            <a:ahLst/>
            <a:cxnLst/>
            <a:rect r="r" b="b" t="t" l="l"/>
            <a:pathLst>
              <a:path h="5882682" w="9824939">
                <a:moveTo>
                  <a:pt x="0" y="0"/>
                </a:moveTo>
                <a:lnTo>
                  <a:pt x="9824939" y="0"/>
                </a:lnTo>
                <a:lnTo>
                  <a:pt x="9824939" y="5882683"/>
                </a:lnTo>
                <a:lnTo>
                  <a:pt x="0" y="5882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3257449" y="702210"/>
            <a:ext cx="3307671" cy="2716424"/>
          </a:xfrm>
          <a:custGeom>
            <a:avLst/>
            <a:gdLst/>
            <a:ahLst/>
            <a:cxnLst/>
            <a:rect r="r" b="b" t="t" l="l"/>
            <a:pathLst>
              <a:path h="2716424" w="3307671">
                <a:moveTo>
                  <a:pt x="0" y="0"/>
                </a:moveTo>
                <a:lnTo>
                  <a:pt x="3307671" y="0"/>
                </a:lnTo>
                <a:lnTo>
                  <a:pt x="3307671" y="2716425"/>
                </a:lnTo>
                <a:lnTo>
                  <a:pt x="0" y="271642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214690" y="3621807"/>
            <a:ext cx="8639724" cy="3167389"/>
          </a:xfrm>
          <a:prstGeom prst="rect">
            <a:avLst/>
          </a:prstGeom>
        </p:spPr>
        <p:txBody>
          <a:bodyPr anchor="t" rtlCol="false" tIns="0" lIns="0" bIns="0" rIns="0">
            <a:spAutoFit/>
          </a:bodyPr>
          <a:lstStyle/>
          <a:p>
            <a:pPr algn="l">
              <a:lnSpc>
                <a:spcPts val="4950"/>
              </a:lnSpc>
            </a:pPr>
            <a:r>
              <a:rPr lang="en-US" sz="5323">
                <a:solidFill>
                  <a:srgbClr val="2E2E2E"/>
                </a:solidFill>
                <a:latin typeface="League Spartan"/>
                <a:ea typeface="League Spartan"/>
                <a:cs typeface="League Spartan"/>
                <a:sym typeface="League Spartan"/>
              </a:rPr>
              <a:t>Dokumentasi Awal Proyek Pengembangan Basis Data </a:t>
            </a:r>
          </a:p>
          <a:p>
            <a:pPr algn="l">
              <a:lnSpc>
                <a:spcPts val="4950"/>
              </a:lnSpc>
            </a:pPr>
            <a:r>
              <a:rPr lang="en-US" sz="5323">
                <a:solidFill>
                  <a:srgbClr val="2E2E2E"/>
                </a:solidFill>
                <a:latin typeface="League Spartan"/>
                <a:ea typeface="League Spartan"/>
                <a:cs typeface="League Spartan"/>
                <a:sym typeface="League Spartan"/>
              </a:rPr>
              <a:t>Pengelolaan cofeeshop</a:t>
            </a:r>
          </a:p>
          <a:p>
            <a:pPr algn="l">
              <a:lnSpc>
                <a:spcPts val="4950"/>
              </a:lnSpc>
            </a:pPr>
          </a:p>
        </p:txBody>
      </p:sp>
      <p:sp>
        <p:nvSpPr>
          <p:cNvPr name="TextBox 11" id="11"/>
          <p:cNvSpPr txBox="true"/>
          <p:nvPr/>
        </p:nvSpPr>
        <p:spPr>
          <a:xfrm rot="0">
            <a:off x="1028700" y="1421024"/>
            <a:ext cx="6185214" cy="1139423"/>
          </a:xfrm>
          <a:prstGeom prst="rect">
            <a:avLst/>
          </a:prstGeom>
        </p:spPr>
        <p:txBody>
          <a:bodyPr anchor="t" rtlCol="false" tIns="0" lIns="0" bIns="0" rIns="0">
            <a:spAutoFit/>
          </a:bodyPr>
          <a:lstStyle/>
          <a:p>
            <a:pPr algn="l">
              <a:lnSpc>
                <a:spcPts val="8068"/>
              </a:lnSpc>
              <a:spcBef>
                <a:spcPct val="0"/>
              </a:spcBef>
            </a:pPr>
            <a:r>
              <a:rPr lang="en-US" sz="5762">
                <a:solidFill>
                  <a:srgbClr val="000000"/>
                </a:solidFill>
                <a:latin typeface="Agrandir"/>
                <a:ea typeface="Agrandir"/>
                <a:cs typeface="Agrandir"/>
                <a:sym typeface="Agrandir"/>
              </a:rPr>
              <a:t>Tugas Kelompok</a:t>
            </a:r>
          </a:p>
        </p:txBody>
      </p:sp>
      <p:sp>
        <p:nvSpPr>
          <p:cNvPr name="TextBox 12" id="12"/>
          <p:cNvSpPr txBox="true"/>
          <p:nvPr/>
        </p:nvSpPr>
        <p:spPr>
          <a:xfrm rot="0">
            <a:off x="214690" y="7638380"/>
            <a:ext cx="8115300" cy="927100"/>
          </a:xfrm>
          <a:prstGeom prst="rect">
            <a:avLst/>
          </a:prstGeom>
        </p:spPr>
        <p:txBody>
          <a:bodyPr anchor="t" rtlCol="false" tIns="0" lIns="0" bIns="0" rIns="0">
            <a:spAutoFit/>
          </a:bodyPr>
          <a:lstStyle/>
          <a:p>
            <a:pPr algn="l">
              <a:lnSpc>
                <a:spcPts val="3499"/>
              </a:lnSpc>
            </a:pPr>
            <a:r>
              <a:rPr lang="en-US" sz="2499">
                <a:solidFill>
                  <a:srgbClr val="000000"/>
                </a:solidFill>
                <a:latin typeface="Agrandir"/>
                <a:ea typeface="Agrandir"/>
                <a:cs typeface="Agrandir"/>
                <a:sym typeface="Agrandir"/>
              </a:rPr>
              <a:t>Raka Imbang Prabaswara (243307086)</a:t>
            </a:r>
          </a:p>
          <a:p>
            <a:pPr algn="l">
              <a:lnSpc>
                <a:spcPts val="3499"/>
              </a:lnSpc>
              <a:spcBef>
                <a:spcPct val="0"/>
              </a:spcBef>
            </a:pPr>
            <a:r>
              <a:rPr lang="en-US" sz="2499">
                <a:solidFill>
                  <a:srgbClr val="000000"/>
                </a:solidFill>
                <a:latin typeface="Agrandir"/>
                <a:ea typeface="Agrandir"/>
                <a:cs typeface="Agrandir"/>
                <a:sym typeface="Agrandir"/>
              </a:rPr>
              <a:t>Tio Fernando Tiras (243307089)</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8921630" y="3950591"/>
            <a:ext cx="13462924" cy="6731462"/>
          </a:xfrm>
          <a:custGeom>
            <a:avLst/>
            <a:gdLst/>
            <a:ahLst/>
            <a:cxnLst/>
            <a:rect r="r" b="b" t="t" l="l"/>
            <a:pathLst>
              <a:path h="6731462" w="13462924">
                <a:moveTo>
                  <a:pt x="0" y="0"/>
                </a:moveTo>
                <a:lnTo>
                  <a:pt x="13462924" y="0"/>
                </a:lnTo>
                <a:lnTo>
                  <a:pt x="13462924" y="6731462"/>
                </a:lnTo>
                <a:lnTo>
                  <a:pt x="0" y="673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564155" y="177969"/>
            <a:ext cx="7888830" cy="2322294"/>
          </a:xfrm>
          <a:prstGeom prst="rect">
            <a:avLst/>
          </a:prstGeom>
        </p:spPr>
        <p:txBody>
          <a:bodyPr anchor="t" rtlCol="false" tIns="0" lIns="0" bIns="0" rIns="0">
            <a:spAutoFit/>
          </a:bodyPr>
          <a:lstStyle/>
          <a:p>
            <a:pPr algn="ctr">
              <a:lnSpc>
                <a:spcPts val="9375"/>
              </a:lnSpc>
            </a:pPr>
            <a:r>
              <a:rPr lang="en-US" sz="6696">
                <a:solidFill>
                  <a:srgbClr val="000000"/>
                </a:solidFill>
                <a:latin typeface="League Spartan"/>
                <a:ea typeface="League Spartan"/>
                <a:cs typeface="League Spartan"/>
                <a:sym typeface="League Spartan"/>
              </a:rPr>
              <a:t> </a:t>
            </a:r>
          </a:p>
          <a:p>
            <a:pPr algn="ctr">
              <a:lnSpc>
                <a:spcPts val="9375"/>
              </a:lnSpc>
              <a:spcBef>
                <a:spcPct val="0"/>
              </a:spcBef>
            </a:pPr>
            <a:r>
              <a:rPr lang="en-US" sz="6696">
                <a:solidFill>
                  <a:srgbClr val="000000"/>
                </a:solidFill>
                <a:latin typeface="League Spartan"/>
                <a:ea typeface="League Spartan"/>
                <a:cs typeface="League Spartan"/>
                <a:sym typeface="League Spartan"/>
              </a:rPr>
              <a:t>web progammer</a:t>
            </a:r>
          </a:p>
        </p:txBody>
      </p:sp>
      <p:sp>
        <p:nvSpPr>
          <p:cNvPr name="Freeform 4" id="4"/>
          <p:cNvSpPr/>
          <p:nvPr/>
        </p:nvSpPr>
        <p:spPr>
          <a:xfrm flipH="false" flipV="false" rot="0">
            <a:off x="9144000" y="30179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57086" y="53123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587686" y="2729703"/>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357086" y="301794"/>
            <a:ext cx="9146646" cy="4934375"/>
          </a:xfrm>
          <a:custGeom>
            <a:avLst/>
            <a:gdLst/>
            <a:ahLst/>
            <a:cxnLst/>
            <a:rect r="r" b="b" t="t" l="l"/>
            <a:pathLst>
              <a:path h="4934375" w="9146646">
                <a:moveTo>
                  <a:pt x="0" y="0"/>
                </a:moveTo>
                <a:lnTo>
                  <a:pt x="9146646" y="0"/>
                </a:lnTo>
                <a:lnTo>
                  <a:pt x="9146646" y="4934375"/>
                </a:lnTo>
                <a:lnTo>
                  <a:pt x="0" y="4934375"/>
                </a:lnTo>
                <a:lnTo>
                  <a:pt x="0" y="0"/>
                </a:lnTo>
                <a:close/>
              </a:path>
            </a:pathLst>
          </a:custGeom>
          <a:blipFill>
            <a:blip r:embed="rId6"/>
            <a:stretch>
              <a:fillRect l="-16491" t="-5717" r="-8652" b="-24768"/>
            </a:stretch>
          </a:blipFill>
        </p:spPr>
      </p:sp>
      <p:sp>
        <p:nvSpPr>
          <p:cNvPr name="Freeform 8" id="8"/>
          <p:cNvSpPr/>
          <p:nvPr/>
        </p:nvSpPr>
        <p:spPr>
          <a:xfrm flipH="false" flipV="false" rot="0">
            <a:off x="8921630" y="4664117"/>
            <a:ext cx="8981027" cy="5051828"/>
          </a:xfrm>
          <a:custGeom>
            <a:avLst/>
            <a:gdLst/>
            <a:ahLst/>
            <a:cxnLst/>
            <a:rect r="r" b="b" t="t" l="l"/>
            <a:pathLst>
              <a:path h="5051828" w="8981027">
                <a:moveTo>
                  <a:pt x="0" y="0"/>
                </a:moveTo>
                <a:lnTo>
                  <a:pt x="8981027" y="0"/>
                </a:lnTo>
                <a:lnTo>
                  <a:pt x="8981027" y="5051827"/>
                </a:lnTo>
                <a:lnTo>
                  <a:pt x="0" y="5051827"/>
                </a:lnTo>
                <a:lnTo>
                  <a:pt x="0" y="0"/>
                </a:lnTo>
                <a:close/>
              </a:path>
            </a:pathLst>
          </a:custGeom>
          <a:blipFill>
            <a:blip r:embed="rId7"/>
            <a:stretch>
              <a:fillRect l="0" t="0" r="0" b="0"/>
            </a:stretch>
          </a:blipFill>
        </p:spPr>
      </p:sp>
      <p:sp>
        <p:nvSpPr>
          <p:cNvPr name="TextBox 9" id="9"/>
          <p:cNvSpPr txBox="true"/>
          <p:nvPr/>
        </p:nvSpPr>
        <p:spPr>
          <a:xfrm rot="0">
            <a:off x="10783166" y="2211559"/>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Raka Imbang Prabaswara</a:t>
            </a:r>
          </a:p>
        </p:txBody>
      </p:sp>
      <p:sp>
        <p:nvSpPr>
          <p:cNvPr name="TextBox 10" id="10"/>
          <p:cNvSpPr txBox="true"/>
          <p:nvPr/>
        </p:nvSpPr>
        <p:spPr>
          <a:xfrm rot="0">
            <a:off x="5735350" y="3388609"/>
            <a:ext cx="8773220" cy="829945"/>
          </a:xfrm>
          <a:prstGeom prst="rect">
            <a:avLst/>
          </a:prstGeom>
        </p:spPr>
        <p:txBody>
          <a:bodyPr anchor="t" rtlCol="false" tIns="0" lIns="0" bIns="0" rIns="0">
            <a:spAutoFit/>
          </a:bodyPr>
          <a:lstStyle/>
          <a:p>
            <a:pPr algn="ctr">
              <a:lnSpc>
                <a:spcPts val="3079"/>
              </a:lnSpc>
              <a:spcBef>
                <a:spcPct val="0"/>
              </a:spcBef>
            </a:pPr>
            <a:r>
              <a:rPr lang="en-US" sz="2199">
                <a:solidFill>
                  <a:srgbClr val="000000"/>
                </a:solidFill>
                <a:latin typeface="Agrandir"/>
                <a:ea typeface="Agrandir"/>
                <a:cs typeface="Agrandir"/>
                <a:sym typeface="Agrandir"/>
              </a:rPr>
              <a:t>Masuk pada db.php, lalu login menggunakan username &amp; password </a:t>
            </a:r>
          </a:p>
          <a:p>
            <a:pPr algn="ctr">
              <a:lnSpc>
                <a:spcPts val="3079"/>
              </a:lnSpc>
              <a:spcBef>
                <a:spcPct val="0"/>
              </a:spcBef>
            </a:pPr>
            <a:r>
              <a:rPr lang="en-US" sz="2199">
                <a:solidFill>
                  <a:srgbClr val="000000"/>
                </a:solidFill>
                <a:latin typeface="Agrandir"/>
                <a:ea typeface="Agrandir"/>
                <a:cs typeface="Agrandir"/>
                <a:sym typeface="Agrandir"/>
              </a:rPr>
              <a:t>yang telah dibuat oleh anggota 2 </a:t>
            </a:r>
          </a:p>
        </p:txBody>
      </p:sp>
      <p:sp>
        <p:nvSpPr>
          <p:cNvPr name="TextBox 11" id="11"/>
          <p:cNvSpPr txBox="true"/>
          <p:nvPr/>
        </p:nvSpPr>
        <p:spPr>
          <a:xfrm rot="0">
            <a:off x="410230" y="7930713"/>
            <a:ext cx="9711730" cy="829945"/>
          </a:xfrm>
          <a:prstGeom prst="rect">
            <a:avLst/>
          </a:prstGeom>
        </p:spPr>
        <p:txBody>
          <a:bodyPr anchor="t" rtlCol="false" tIns="0" lIns="0" bIns="0" rIns="0">
            <a:spAutoFit/>
          </a:bodyPr>
          <a:lstStyle/>
          <a:p>
            <a:pPr algn="ctr">
              <a:lnSpc>
                <a:spcPts val="3079"/>
              </a:lnSpc>
              <a:spcBef>
                <a:spcPct val="0"/>
              </a:spcBef>
            </a:pPr>
            <a:r>
              <a:rPr lang="en-US" sz="2199">
                <a:solidFill>
                  <a:srgbClr val="000000"/>
                </a:solidFill>
                <a:latin typeface="Agrandir"/>
                <a:ea typeface="Agrandir"/>
                <a:cs typeface="Agrandir"/>
                <a:sym typeface="Agrandir"/>
              </a:rPr>
              <a:t>Buka chrome lalu ketikkan http://localhost:8080/index.php?r=gii klik “Start” </a:t>
            </a:r>
          </a:p>
          <a:p>
            <a:pPr algn="ctr">
              <a:lnSpc>
                <a:spcPts val="3079"/>
              </a:lnSpc>
              <a:spcBef>
                <a:spcPct val="0"/>
              </a:spcBef>
            </a:pPr>
            <a:r>
              <a:rPr lang="en-US" sz="2199">
                <a:solidFill>
                  <a:srgbClr val="000000"/>
                </a:solidFill>
                <a:latin typeface="Agrandir"/>
                <a:ea typeface="Agrandir"/>
                <a:cs typeface="Agrandir"/>
                <a:sym typeface="Agrandir"/>
              </a:rPr>
              <a:t>pada “Model Generator”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8921630" y="3950591"/>
            <a:ext cx="13462924" cy="6731462"/>
          </a:xfrm>
          <a:custGeom>
            <a:avLst/>
            <a:gdLst/>
            <a:ahLst/>
            <a:cxnLst/>
            <a:rect r="r" b="b" t="t" l="l"/>
            <a:pathLst>
              <a:path h="6731462" w="13462924">
                <a:moveTo>
                  <a:pt x="0" y="0"/>
                </a:moveTo>
                <a:lnTo>
                  <a:pt x="13462924" y="0"/>
                </a:lnTo>
                <a:lnTo>
                  <a:pt x="13462924" y="6731462"/>
                </a:lnTo>
                <a:lnTo>
                  <a:pt x="0" y="673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30179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57086" y="53123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587686" y="2729703"/>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10230" y="301794"/>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6"/>
            <a:stretch>
              <a:fillRect l="0" t="0" r="0" b="0"/>
            </a:stretch>
          </a:blipFill>
        </p:spPr>
      </p:sp>
      <p:sp>
        <p:nvSpPr>
          <p:cNvPr name="Freeform 7" id="7"/>
          <p:cNvSpPr/>
          <p:nvPr/>
        </p:nvSpPr>
        <p:spPr>
          <a:xfrm flipH="false" flipV="false" rot="0">
            <a:off x="6629655" y="3763902"/>
            <a:ext cx="11301259" cy="6356958"/>
          </a:xfrm>
          <a:custGeom>
            <a:avLst/>
            <a:gdLst/>
            <a:ahLst/>
            <a:cxnLst/>
            <a:rect r="r" b="b" t="t" l="l"/>
            <a:pathLst>
              <a:path h="6356958" w="11301259">
                <a:moveTo>
                  <a:pt x="0" y="0"/>
                </a:moveTo>
                <a:lnTo>
                  <a:pt x="11301259" y="0"/>
                </a:lnTo>
                <a:lnTo>
                  <a:pt x="11301259" y="6356959"/>
                </a:lnTo>
                <a:lnTo>
                  <a:pt x="0" y="6356959"/>
                </a:lnTo>
                <a:lnTo>
                  <a:pt x="0" y="0"/>
                </a:lnTo>
                <a:close/>
              </a:path>
            </a:pathLst>
          </a:custGeom>
          <a:blipFill>
            <a:blip r:embed="rId7"/>
            <a:stretch>
              <a:fillRect l="0" t="0" r="0" b="0"/>
            </a:stretch>
          </a:blipFill>
        </p:spPr>
      </p:sp>
      <p:sp>
        <p:nvSpPr>
          <p:cNvPr name="TextBox 8" id="8"/>
          <p:cNvSpPr txBox="true"/>
          <p:nvPr/>
        </p:nvSpPr>
        <p:spPr>
          <a:xfrm rot="0">
            <a:off x="10487228" y="177969"/>
            <a:ext cx="7712984" cy="2322294"/>
          </a:xfrm>
          <a:prstGeom prst="rect">
            <a:avLst/>
          </a:prstGeom>
        </p:spPr>
        <p:txBody>
          <a:bodyPr anchor="t" rtlCol="false" tIns="0" lIns="0" bIns="0" rIns="0">
            <a:spAutoFit/>
          </a:bodyPr>
          <a:lstStyle/>
          <a:p>
            <a:pPr algn="ctr">
              <a:lnSpc>
                <a:spcPts val="9375"/>
              </a:lnSpc>
            </a:pPr>
            <a:r>
              <a:rPr lang="en-US" sz="6696">
                <a:solidFill>
                  <a:srgbClr val="000000"/>
                </a:solidFill>
                <a:latin typeface="League Spartan"/>
                <a:ea typeface="League Spartan"/>
                <a:cs typeface="League Spartan"/>
                <a:sym typeface="League Spartan"/>
              </a:rPr>
              <a:t> </a:t>
            </a:r>
          </a:p>
          <a:p>
            <a:pPr algn="ctr">
              <a:lnSpc>
                <a:spcPts val="9375"/>
              </a:lnSpc>
              <a:spcBef>
                <a:spcPct val="0"/>
              </a:spcBef>
            </a:pPr>
            <a:r>
              <a:rPr lang="en-US" sz="6696">
                <a:solidFill>
                  <a:srgbClr val="000000"/>
                </a:solidFill>
                <a:latin typeface="League Spartan"/>
                <a:ea typeface="League Spartan"/>
                <a:cs typeface="League Spartan"/>
                <a:sym typeface="League Spartan"/>
              </a:rPr>
              <a:t>web progammer</a:t>
            </a:r>
          </a:p>
        </p:txBody>
      </p:sp>
      <p:sp>
        <p:nvSpPr>
          <p:cNvPr name="TextBox 9" id="9"/>
          <p:cNvSpPr txBox="true"/>
          <p:nvPr/>
        </p:nvSpPr>
        <p:spPr>
          <a:xfrm rot="0">
            <a:off x="10783166" y="2211559"/>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Raka Imbang Prabaswara</a:t>
            </a:r>
          </a:p>
        </p:txBody>
      </p:sp>
      <p:sp>
        <p:nvSpPr>
          <p:cNvPr name="TextBox 10" id="10"/>
          <p:cNvSpPr txBox="true"/>
          <p:nvPr/>
        </p:nvSpPr>
        <p:spPr>
          <a:xfrm rot="0">
            <a:off x="59290" y="7211547"/>
            <a:ext cx="6570365" cy="829945"/>
          </a:xfrm>
          <a:prstGeom prst="rect">
            <a:avLst/>
          </a:prstGeom>
        </p:spPr>
        <p:txBody>
          <a:bodyPr anchor="t" rtlCol="false" tIns="0" lIns="0" bIns="0" rIns="0">
            <a:spAutoFit/>
          </a:bodyPr>
          <a:lstStyle/>
          <a:p>
            <a:pPr algn="ctr">
              <a:lnSpc>
                <a:spcPts val="3079"/>
              </a:lnSpc>
            </a:pPr>
            <a:r>
              <a:rPr lang="en-US" sz="2199">
                <a:solidFill>
                  <a:srgbClr val="000000"/>
                </a:solidFill>
                <a:latin typeface="Agrandir"/>
                <a:ea typeface="Agrandir"/>
                <a:cs typeface="Agrandir"/>
                <a:sym typeface="Agrandir"/>
              </a:rPr>
              <a:t>Tampilan setelah masuk pada “Model Generator”  </a:t>
            </a:r>
          </a:p>
          <a:p>
            <a:pPr algn="ctr">
              <a:lnSpc>
                <a:spcPts val="307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8921630" y="3950591"/>
            <a:ext cx="13462924" cy="6731462"/>
          </a:xfrm>
          <a:custGeom>
            <a:avLst/>
            <a:gdLst/>
            <a:ahLst/>
            <a:cxnLst/>
            <a:rect r="r" b="b" t="t" l="l"/>
            <a:pathLst>
              <a:path h="6731462" w="13462924">
                <a:moveTo>
                  <a:pt x="0" y="0"/>
                </a:moveTo>
                <a:lnTo>
                  <a:pt x="13462924" y="0"/>
                </a:lnTo>
                <a:lnTo>
                  <a:pt x="13462924" y="6731462"/>
                </a:lnTo>
                <a:lnTo>
                  <a:pt x="0" y="673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30179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57086" y="53123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587686" y="2729703"/>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2288510" y="1874462"/>
            <a:ext cx="14514732" cy="8164537"/>
          </a:xfrm>
          <a:custGeom>
            <a:avLst/>
            <a:gdLst/>
            <a:ahLst/>
            <a:cxnLst/>
            <a:rect r="r" b="b" t="t" l="l"/>
            <a:pathLst>
              <a:path h="8164537" w="14514732">
                <a:moveTo>
                  <a:pt x="0" y="0"/>
                </a:moveTo>
                <a:lnTo>
                  <a:pt x="14514732" y="0"/>
                </a:lnTo>
                <a:lnTo>
                  <a:pt x="14514732" y="8164537"/>
                </a:lnTo>
                <a:lnTo>
                  <a:pt x="0" y="8164537"/>
                </a:lnTo>
                <a:lnTo>
                  <a:pt x="0" y="0"/>
                </a:lnTo>
                <a:close/>
              </a:path>
            </a:pathLst>
          </a:custGeom>
          <a:blipFill>
            <a:blip r:embed="rId6"/>
            <a:stretch>
              <a:fillRect l="0" t="0" r="0" b="0"/>
            </a:stretch>
          </a:blipFill>
        </p:spPr>
      </p:sp>
      <p:sp>
        <p:nvSpPr>
          <p:cNvPr name="TextBox 7" id="7"/>
          <p:cNvSpPr txBox="true"/>
          <p:nvPr/>
        </p:nvSpPr>
        <p:spPr>
          <a:xfrm rot="0">
            <a:off x="357086" y="177969"/>
            <a:ext cx="17876888" cy="1138014"/>
          </a:xfrm>
          <a:prstGeom prst="rect">
            <a:avLst/>
          </a:prstGeom>
        </p:spPr>
        <p:txBody>
          <a:bodyPr anchor="t" rtlCol="false" tIns="0" lIns="0" bIns="0" rIns="0">
            <a:spAutoFit/>
          </a:bodyPr>
          <a:lstStyle/>
          <a:p>
            <a:pPr algn="ctr">
              <a:lnSpc>
                <a:spcPts val="9375"/>
              </a:lnSpc>
              <a:spcBef>
                <a:spcPct val="0"/>
              </a:spcBef>
            </a:pPr>
            <a:r>
              <a:rPr lang="en-US" sz="6696">
                <a:solidFill>
                  <a:srgbClr val="000000"/>
                </a:solidFill>
                <a:latin typeface="League Spartan"/>
                <a:ea typeface="League Spartan"/>
                <a:cs typeface="League Spartan"/>
                <a:sym typeface="League Spartan"/>
              </a:rPr>
              <a:t> web progammer</a:t>
            </a:r>
          </a:p>
        </p:txBody>
      </p:sp>
      <p:sp>
        <p:nvSpPr>
          <p:cNvPr name="TextBox 8" id="8"/>
          <p:cNvSpPr txBox="true"/>
          <p:nvPr/>
        </p:nvSpPr>
        <p:spPr>
          <a:xfrm rot="0">
            <a:off x="5820472" y="1002823"/>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Raka Imbang Prabaswara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8921630" y="3950591"/>
            <a:ext cx="13462924" cy="6731462"/>
          </a:xfrm>
          <a:custGeom>
            <a:avLst/>
            <a:gdLst/>
            <a:ahLst/>
            <a:cxnLst/>
            <a:rect r="r" b="b" t="t" l="l"/>
            <a:pathLst>
              <a:path h="6731462" w="13462924">
                <a:moveTo>
                  <a:pt x="0" y="0"/>
                </a:moveTo>
                <a:lnTo>
                  <a:pt x="13462924" y="0"/>
                </a:lnTo>
                <a:lnTo>
                  <a:pt x="13462924" y="6731462"/>
                </a:lnTo>
                <a:lnTo>
                  <a:pt x="0" y="673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30179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57086" y="53123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587686" y="2729703"/>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77953" y="1839086"/>
            <a:ext cx="9737662" cy="5662585"/>
          </a:xfrm>
          <a:custGeom>
            <a:avLst/>
            <a:gdLst/>
            <a:ahLst/>
            <a:cxnLst/>
            <a:rect r="r" b="b" t="t" l="l"/>
            <a:pathLst>
              <a:path h="5662585" w="9737662">
                <a:moveTo>
                  <a:pt x="0" y="0"/>
                </a:moveTo>
                <a:lnTo>
                  <a:pt x="9737661" y="0"/>
                </a:lnTo>
                <a:lnTo>
                  <a:pt x="9737661" y="5662584"/>
                </a:lnTo>
                <a:lnTo>
                  <a:pt x="0" y="5662584"/>
                </a:lnTo>
                <a:lnTo>
                  <a:pt x="0" y="0"/>
                </a:lnTo>
                <a:close/>
              </a:path>
            </a:pathLst>
          </a:custGeom>
          <a:blipFill>
            <a:blip r:embed="rId6"/>
            <a:stretch>
              <a:fillRect l="0" t="0" r="-3380" b="0"/>
            </a:stretch>
          </a:blipFill>
        </p:spPr>
      </p:sp>
      <p:sp>
        <p:nvSpPr>
          <p:cNvPr name="Freeform 7" id="7"/>
          <p:cNvSpPr/>
          <p:nvPr/>
        </p:nvSpPr>
        <p:spPr>
          <a:xfrm flipH="false" flipV="false" rot="0">
            <a:off x="7512883" y="4439248"/>
            <a:ext cx="10418031" cy="5860142"/>
          </a:xfrm>
          <a:custGeom>
            <a:avLst/>
            <a:gdLst/>
            <a:ahLst/>
            <a:cxnLst/>
            <a:rect r="r" b="b" t="t" l="l"/>
            <a:pathLst>
              <a:path h="5860142" w="10418031">
                <a:moveTo>
                  <a:pt x="0" y="0"/>
                </a:moveTo>
                <a:lnTo>
                  <a:pt x="10418031" y="0"/>
                </a:lnTo>
                <a:lnTo>
                  <a:pt x="10418031" y="5860143"/>
                </a:lnTo>
                <a:lnTo>
                  <a:pt x="0" y="5860143"/>
                </a:lnTo>
                <a:lnTo>
                  <a:pt x="0" y="0"/>
                </a:lnTo>
                <a:close/>
              </a:path>
            </a:pathLst>
          </a:custGeom>
          <a:blipFill>
            <a:blip r:embed="rId7"/>
            <a:stretch>
              <a:fillRect l="0" t="0" r="0" b="0"/>
            </a:stretch>
          </a:blipFill>
        </p:spPr>
      </p:sp>
      <p:sp>
        <p:nvSpPr>
          <p:cNvPr name="TextBox 8" id="8"/>
          <p:cNvSpPr txBox="true"/>
          <p:nvPr/>
        </p:nvSpPr>
        <p:spPr>
          <a:xfrm rot="0">
            <a:off x="357086" y="177969"/>
            <a:ext cx="17876888" cy="1138014"/>
          </a:xfrm>
          <a:prstGeom prst="rect">
            <a:avLst/>
          </a:prstGeom>
        </p:spPr>
        <p:txBody>
          <a:bodyPr anchor="t" rtlCol="false" tIns="0" lIns="0" bIns="0" rIns="0">
            <a:spAutoFit/>
          </a:bodyPr>
          <a:lstStyle/>
          <a:p>
            <a:pPr algn="ctr">
              <a:lnSpc>
                <a:spcPts val="9375"/>
              </a:lnSpc>
              <a:spcBef>
                <a:spcPct val="0"/>
              </a:spcBef>
            </a:pPr>
            <a:r>
              <a:rPr lang="en-US" sz="6696">
                <a:solidFill>
                  <a:srgbClr val="000000"/>
                </a:solidFill>
                <a:latin typeface="League Spartan"/>
                <a:ea typeface="League Spartan"/>
                <a:cs typeface="League Spartan"/>
                <a:sym typeface="League Spartan"/>
              </a:rPr>
              <a:t>web progammer</a:t>
            </a:r>
          </a:p>
        </p:txBody>
      </p:sp>
      <p:sp>
        <p:nvSpPr>
          <p:cNvPr name="TextBox 9" id="9"/>
          <p:cNvSpPr txBox="true"/>
          <p:nvPr/>
        </p:nvSpPr>
        <p:spPr>
          <a:xfrm rot="0">
            <a:off x="5820472" y="1002823"/>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Raka Imbang Prabaswara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8921630" y="3950591"/>
            <a:ext cx="13462924" cy="6731462"/>
          </a:xfrm>
          <a:custGeom>
            <a:avLst/>
            <a:gdLst/>
            <a:ahLst/>
            <a:cxnLst/>
            <a:rect r="r" b="b" t="t" l="l"/>
            <a:pathLst>
              <a:path h="6731462" w="13462924">
                <a:moveTo>
                  <a:pt x="0" y="0"/>
                </a:moveTo>
                <a:lnTo>
                  <a:pt x="13462924" y="0"/>
                </a:lnTo>
                <a:lnTo>
                  <a:pt x="13462924" y="6731462"/>
                </a:lnTo>
                <a:lnTo>
                  <a:pt x="0" y="673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144000" y="30179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57086" y="531234"/>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587686" y="2729703"/>
            <a:ext cx="1343228" cy="1343228"/>
          </a:xfrm>
          <a:custGeom>
            <a:avLst/>
            <a:gdLst/>
            <a:ahLst/>
            <a:cxnLst/>
            <a:rect r="r" b="b" t="t" l="l"/>
            <a:pathLst>
              <a:path h="1343228" w="1343228">
                <a:moveTo>
                  <a:pt x="0" y="0"/>
                </a:moveTo>
                <a:lnTo>
                  <a:pt x="1343228" y="0"/>
                </a:lnTo>
                <a:lnTo>
                  <a:pt x="1343228" y="1343228"/>
                </a:lnTo>
                <a:lnTo>
                  <a:pt x="0" y="13432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28700" y="3581222"/>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6"/>
            <a:stretch>
              <a:fillRect l="0" t="0" r="0" b="0"/>
            </a:stretch>
          </a:blipFill>
        </p:spPr>
      </p:sp>
      <p:sp>
        <p:nvSpPr>
          <p:cNvPr name="TextBox 7" id="7"/>
          <p:cNvSpPr txBox="true"/>
          <p:nvPr/>
        </p:nvSpPr>
        <p:spPr>
          <a:xfrm rot="0">
            <a:off x="10052067" y="177969"/>
            <a:ext cx="8181907" cy="2322294"/>
          </a:xfrm>
          <a:prstGeom prst="rect">
            <a:avLst/>
          </a:prstGeom>
        </p:spPr>
        <p:txBody>
          <a:bodyPr anchor="t" rtlCol="false" tIns="0" lIns="0" bIns="0" rIns="0">
            <a:spAutoFit/>
          </a:bodyPr>
          <a:lstStyle/>
          <a:p>
            <a:pPr algn="ctr">
              <a:lnSpc>
                <a:spcPts val="9375"/>
              </a:lnSpc>
            </a:pPr>
            <a:r>
              <a:rPr lang="en-US" sz="6696">
                <a:solidFill>
                  <a:srgbClr val="000000"/>
                </a:solidFill>
                <a:latin typeface="League Spartan"/>
                <a:ea typeface="League Spartan"/>
                <a:cs typeface="League Spartan"/>
                <a:sym typeface="League Spartan"/>
              </a:rPr>
              <a:t> </a:t>
            </a:r>
          </a:p>
          <a:p>
            <a:pPr algn="ctr">
              <a:lnSpc>
                <a:spcPts val="9375"/>
              </a:lnSpc>
              <a:spcBef>
                <a:spcPct val="0"/>
              </a:spcBef>
            </a:pPr>
            <a:r>
              <a:rPr lang="en-US" sz="6696">
                <a:solidFill>
                  <a:srgbClr val="000000"/>
                </a:solidFill>
                <a:latin typeface="League Spartan"/>
                <a:ea typeface="League Spartan"/>
                <a:cs typeface="League Spartan"/>
                <a:sym typeface="League Spartan"/>
              </a:rPr>
              <a:t>web progammer</a:t>
            </a:r>
          </a:p>
        </p:txBody>
      </p:sp>
      <p:sp>
        <p:nvSpPr>
          <p:cNvPr name="TextBox 8" id="8"/>
          <p:cNvSpPr txBox="true"/>
          <p:nvPr/>
        </p:nvSpPr>
        <p:spPr>
          <a:xfrm rot="0">
            <a:off x="10783166" y="2211559"/>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Raka Imbang Prabaswara</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1160780" y="567275"/>
            <a:ext cx="7629010" cy="7393204"/>
          </a:xfrm>
          <a:custGeom>
            <a:avLst/>
            <a:gdLst/>
            <a:ahLst/>
            <a:cxnLst/>
            <a:rect r="r" b="b" t="t" l="l"/>
            <a:pathLst>
              <a:path h="7393204" w="7629010">
                <a:moveTo>
                  <a:pt x="0" y="0"/>
                </a:moveTo>
                <a:lnTo>
                  <a:pt x="7629010" y="0"/>
                </a:lnTo>
                <a:lnTo>
                  <a:pt x="7629010" y="7393204"/>
                </a:lnTo>
                <a:lnTo>
                  <a:pt x="0" y="73932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019084" y="3477233"/>
            <a:ext cx="12533901" cy="3268228"/>
            <a:chOff x="0" y="0"/>
            <a:chExt cx="3301110" cy="860768"/>
          </a:xfrm>
        </p:grpSpPr>
        <p:sp>
          <p:nvSpPr>
            <p:cNvPr name="Freeform 4" id="4"/>
            <p:cNvSpPr/>
            <p:nvPr/>
          </p:nvSpPr>
          <p:spPr>
            <a:xfrm flipH="false" flipV="false" rot="0">
              <a:off x="0" y="0"/>
              <a:ext cx="3301110" cy="860768"/>
            </a:xfrm>
            <a:custGeom>
              <a:avLst/>
              <a:gdLst/>
              <a:ahLst/>
              <a:cxnLst/>
              <a:rect r="r" b="b" t="t" l="l"/>
              <a:pathLst>
                <a:path h="860768" w="3301110">
                  <a:moveTo>
                    <a:pt x="0" y="0"/>
                  </a:moveTo>
                  <a:lnTo>
                    <a:pt x="3301110" y="0"/>
                  </a:lnTo>
                  <a:lnTo>
                    <a:pt x="3301110" y="860768"/>
                  </a:lnTo>
                  <a:lnTo>
                    <a:pt x="0" y="860768"/>
                  </a:lnTo>
                  <a:close/>
                </a:path>
              </a:pathLst>
            </a:custGeom>
            <a:solidFill>
              <a:srgbClr val="FE4834"/>
            </a:solidFill>
          </p:spPr>
        </p:sp>
        <p:sp>
          <p:nvSpPr>
            <p:cNvPr name="TextBox 5" id="5"/>
            <p:cNvSpPr txBox="true"/>
            <p:nvPr/>
          </p:nvSpPr>
          <p:spPr>
            <a:xfrm>
              <a:off x="0" y="-104775"/>
              <a:ext cx="3301110" cy="965543"/>
            </a:xfrm>
            <a:prstGeom prst="rect">
              <a:avLst/>
            </a:prstGeom>
          </p:spPr>
          <p:txBody>
            <a:bodyPr anchor="ctr" rtlCol="false" tIns="50800" lIns="50800" bIns="50800" rIns="50800"/>
            <a:lstStyle/>
            <a:p>
              <a:pPr algn="ctr">
                <a:lnSpc>
                  <a:spcPts val="3079"/>
                </a:lnSpc>
              </a:pPr>
            </a:p>
          </p:txBody>
        </p:sp>
      </p:grpSp>
      <p:grpSp>
        <p:nvGrpSpPr>
          <p:cNvPr name="Group 6" id="6"/>
          <p:cNvGrpSpPr/>
          <p:nvPr/>
        </p:nvGrpSpPr>
        <p:grpSpPr>
          <a:xfrm rot="0">
            <a:off x="1566028" y="6299072"/>
            <a:ext cx="7223762" cy="1642786"/>
            <a:chOff x="0" y="0"/>
            <a:chExt cx="1902555" cy="432668"/>
          </a:xfrm>
        </p:grpSpPr>
        <p:sp>
          <p:nvSpPr>
            <p:cNvPr name="Freeform 7" id="7"/>
            <p:cNvSpPr/>
            <p:nvPr/>
          </p:nvSpPr>
          <p:spPr>
            <a:xfrm flipH="false" flipV="false" rot="0">
              <a:off x="0" y="0"/>
              <a:ext cx="1902555" cy="432668"/>
            </a:xfrm>
            <a:custGeom>
              <a:avLst/>
              <a:gdLst/>
              <a:ahLst/>
              <a:cxnLst/>
              <a:rect r="r" b="b" t="t" l="l"/>
              <a:pathLst>
                <a:path h="432668" w="1902555">
                  <a:moveTo>
                    <a:pt x="0" y="0"/>
                  </a:moveTo>
                  <a:lnTo>
                    <a:pt x="1902555" y="0"/>
                  </a:lnTo>
                  <a:lnTo>
                    <a:pt x="1902555" y="432668"/>
                  </a:lnTo>
                  <a:lnTo>
                    <a:pt x="0" y="432668"/>
                  </a:lnTo>
                  <a:close/>
                </a:path>
              </a:pathLst>
            </a:custGeom>
            <a:solidFill>
              <a:srgbClr val="529CE8"/>
            </a:solidFill>
          </p:spPr>
        </p:sp>
        <p:sp>
          <p:nvSpPr>
            <p:cNvPr name="TextBox 8" id="8"/>
            <p:cNvSpPr txBox="true"/>
            <p:nvPr/>
          </p:nvSpPr>
          <p:spPr>
            <a:xfrm>
              <a:off x="0" y="-104775"/>
              <a:ext cx="1902555" cy="537443"/>
            </a:xfrm>
            <a:prstGeom prst="rect">
              <a:avLst/>
            </a:prstGeom>
          </p:spPr>
          <p:txBody>
            <a:bodyPr anchor="ctr" rtlCol="false" tIns="50800" lIns="50800" bIns="50800" rIns="50800"/>
            <a:lstStyle/>
            <a:p>
              <a:pPr algn="ctr">
                <a:lnSpc>
                  <a:spcPts val="3079"/>
                </a:lnSpc>
              </a:pPr>
            </a:p>
          </p:txBody>
        </p:sp>
      </p:grpSp>
      <p:sp>
        <p:nvSpPr>
          <p:cNvPr name="Freeform 9" id="9"/>
          <p:cNvSpPr/>
          <p:nvPr/>
        </p:nvSpPr>
        <p:spPr>
          <a:xfrm flipH="false" flipV="false" rot="0">
            <a:off x="11978751" y="4109831"/>
            <a:ext cx="5148469" cy="5148469"/>
          </a:xfrm>
          <a:custGeom>
            <a:avLst/>
            <a:gdLst/>
            <a:ahLst/>
            <a:cxnLst/>
            <a:rect r="r" b="b" t="t" l="l"/>
            <a:pathLst>
              <a:path h="5148469" w="5148469">
                <a:moveTo>
                  <a:pt x="0" y="0"/>
                </a:moveTo>
                <a:lnTo>
                  <a:pt x="5148469" y="0"/>
                </a:lnTo>
                <a:lnTo>
                  <a:pt x="5148469" y="5148469"/>
                </a:lnTo>
                <a:lnTo>
                  <a:pt x="0" y="51484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2354425" y="4006702"/>
            <a:ext cx="11877027" cy="2371281"/>
          </a:xfrm>
          <a:prstGeom prst="rect">
            <a:avLst/>
          </a:prstGeom>
        </p:spPr>
        <p:txBody>
          <a:bodyPr anchor="t" rtlCol="false" tIns="0" lIns="0" bIns="0" rIns="0">
            <a:spAutoFit/>
          </a:bodyPr>
          <a:lstStyle/>
          <a:p>
            <a:pPr algn="l">
              <a:lnSpc>
                <a:spcPts val="19449"/>
              </a:lnSpc>
              <a:spcBef>
                <a:spcPct val="0"/>
              </a:spcBef>
            </a:pPr>
            <a:r>
              <a:rPr lang="en-US" sz="13892">
                <a:solidFill>
                  <a:srgbClr val="F1E5D7"/>
                </a:solidFill>
                <a:latin typeface="League Spartan"/>
                <a:ea typeface="League Spartan"/>
                <a:cs typeface="League Spartan"/>
                <a:sym typeface="League Spartan"/>
              </a:rPr>
              <a:t>Terimakasih</a:t>
            </a:r>
          </a:p>
        </p:txBody>
      </p:sp>
      <p:sp>
        <p:nvSpPr>
          <p:cNvPr name="TextBox 11" id="11"/>
          <p:cNvSpPr txBox="true"/>
          <p:nvPr/>
        </p:nvSpPr>
        <p:spPr>
          <a:xfrm rot="0">
            <a:off x="1901369" y="6417366"/>
            <a:ext cx="6637444" cy="1139498"/>
          </a:xfrm>
          <a:prstGeom prst="rect">
            <a:avLst/>
          </a:prstGeom>
        </p:spPr>
        <p:txBody>
          <a:bodyPr anchor="t" rtlCol="false" tIns="0" lIns="0" bIns="0" rIns="0">
            <a:spAutoFit/>
          </a:bodyPr>
          <a:lstStyle/>
          <a:p>
            <a:pPr algn="l">
              <a:lnSpc>
                <a:spcPts val="8068"/>
              </a:lnSpc>
              <a:spcBef>
                <a:spcPct val="0"/>
              </a:spcBef>
            </a:pPr>
            <a:r>
              <a:rPr lang="en-US" sz="5762">
                <a:solidFill>
                  <a:srgbClr val="F1F2F2"/>
                </a:solidFill>
                <a:latin typeface="Agrandir"/>
                <a:ea typeface="Agrandir"/>
                <a:cs typeface="Agrandir"/>
                <a:sym typeface="Agrandir"/>
              </a:rPr>
              <a:t>Atas Perhatiannya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AutoShape 2" id="2"/>
          <p:cNvSpPr/>
          <p:nvPr/>
        </p:nvSpPr>
        <p:spPr>
          <a:xfrm flipV="true">
            <a:off x="0" y="1157659"/>
            <a:ext cx="8279013" cy="0"/>
          </a:xfrm>
          <a:prstGeom prst="line">
            <a:avLst/>
          </a:prstGeom>
          <a:ln cap="flat" w="38100">
            <a:solidFill>
              <a:srgbClr val="000000"/>
            </a:solidFill>
            <a:prstDash val="solid"/>
            <a:headEnd type="none" len="sm" w="sm"/>
            <a:tailEnd type="none" len="sm" w="sm"/>
          </a:ln>
        </p:spPr>
      </p:sp>
      <p:grpSp>
        <p:nvGrpSpPr>
          <p:cNvPr name="Group 3" id="3"/>
          <p:cNvGrpSpPr/>
          <p:nvPr/>
        </p:nvGrpSpPr>
        <p:grpSpPr>
          <a:xfrm rot="0">
            <a:off x="0" y="9528963"/>
            <a:ext cx="18288000" cy="758037"/>
            <a:chOff x="0" y="0"/>
            <a:chExt cx="4816593" cy="199647"/>
          </a:xfrm>
        </p:grpSpPr>
        <p:sp>
          <p:nvSpPr>
            <p:cNvPr name="Freeform 4" id="4"/>
            <p:cNvSpPr/>
            <p:nvPr/>
          </p:nvSpPr>
          <p:spPr>
            <a:xfrm flipH="false" flipV="false" rot="0">
              <a:off x="0" y="0"/>
              <a:ext cx="4816592" cy="199647"/>
            </a:xfrm>
            <a:custGeom>
              <a:avLst/>
              <a:gdLst/>
              <a:ahLst/>
              <a:cxnLst/>
              <a:rect r="r" b="b" t="t" l="l"/>
              <a:pathLst>
                <a:path h="199647" w="4816592">
                  <a:moveTo>
                    <a:pt x="0" y="0"/>
                  </a:moveTo>
                  <a:lnTo>
                    <a:pt x="4816592" y="0"/>
                  </a:lnTo>
                  <a:lnTo>
                    <a:pt x="4816592" y="199647"/>
                  </a:lnTo>
                  <a:lnTo>
                    <a:pt x="0" y="199647"/>
                  </a:lnTo>
                  <a:close/>
                </a:path>
              </a:pathLst>
            </a:custGeom>
            <a:solidFill>
              <a:srgbClr val="0560AC"/>
            </a:solidFill>
          </p:spPr>
        </p:sp>
        <p:sp>
          <p:nvSpPr>
            <p:cNvPr name="TextBox 5" id="5"/>
            <p:cNvSpPr txBox="true"/>
            <p:nvPr/>
          </p:nvSpPr>
          <p:spPr>
            <a:xfrm>
              <a:off x="0" y="-38100"/>
              <a:ext cx="4816593" cy="237747"/>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0867051" y="0"/>
            <a:ext cx="3139832" cy="2945733"/>
          </a:xfrm>
          <a:custGeom>
            <a:avLst/>
            <a:gdLst/>
            <a:ahLst/>
            <a:cxnLst/>
            <a:rect r="r" b="b" t="t" l="l"/>
            <a:pathLst>
              <a:path h="2945733" w="3139832">
                <a:moveTo>
                  <a:pt x="0" y="0"/>
                </a:moveTo>
                <a:lnTo>
                  <a:pt x="3139832" y="0"/>
                </a:lnTo>
                <a:lnTo>
                  <a:pt x="3139832" y="2945733"/>
                </a:lnTo>
                <a:lnTo>
                  <a:pt x="0" y="29457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854414" y="3847855"/>
            <a:ext cx="9824939" cy="5882682"/>
          </a:xfrm>
          <a:custGeom>
            <a:avLst/>
            <a:gdLst/>
            <a:ahLst/>
            <a:cxnLst/>
            <a:rect r="r" b="b" t="t" l="l"/>
            <a:pathLst>
              <a:path h="5882682" w="9824939">
                <a:moveTo>
                  <a:pt x="0" y="0"/>
                </a:moveTo>
                <a:lnTo>
                  <a:pt x="9824939" y="0"/>
                </a:lnTo>
                <a:lnTo>
                  <a:pt x="9824939" y="5882683"/>
                </a:lnTo>
                <a:lnTo>
                  <a:pt x="0" y="5882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3257449" y="702210"/>
            <a:ext cx="3307671" cy="2716424"/>
          </a:xfrm>
          <a:custGeom>
            <a:avLst/>
            <a:gdLst/>
            <a:ahLst/>
            <a:cxnLst/>
            <a:rect r="r" b="b" t="t" l="l"/>
            <a:pathLst>
              <a:path h="2716424" w="3307671">
                <a:moveTo>
                  <a:pt x="0" y="0"/>
                </a:moveTo>
                <a:lnTo>
                  <a:pt x="3307671" y="0"/>
                </a:lnTo>
                <a:lnTo>
                  <a:pt x="3307671" y="2716425"/>
                </a:lnTo>
                <a:lnTo>
                  <a:pt x="0" y="271642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241704" y="-889"/>
            <a:ext cx="6185214" cy="1139498"/>
          </a:xfrm>
          <a:prstGeom prst="rect">
            <a:avLst/>
          </a:prstGeom>
        </p:spPr>
        <p:txBody>
          <a:bodyPr anchor="t" rtlCol="false" tIns="0" lIns="0" bIns="0" rIns="0">
            <a:spAutoFit/>
          </a:bodyPr>
          <a:lstStyle/>
          <a:p>
            <a:pPr algn="l">
              <a:lnSpc>
                <a:spcPts val="8068"/>
              </a:lnSpc>
              <a:spcBef>
                <a:spcPct val="0"/>
              </a:spcBef>
            </a:pPr>
            <a:r>
              <a:rPr lang="en-US" sz="5762">
                <a:solidFill>
                  <a:srgbClr val="000000"/>
                </a:solidFill>
                <a:latin typeface="Agrandir"/>
                <a:ea typeface="Agrandir"/>
                <a:cs typeface="Agrandir"/>
                <a:sym typeface="Agrandir"/>
              </a:rPr>
              <a:t>Latar belakang</a:t>
            </a:r>
          </a:p>
        </p:txBody>
      </p:sp>
      <p:sp>
        <p:nvSpPr>
          <p:cNvPr name="TextBox 10" id="10"/>
          <p:cNvSpPr txBox="true"/>
          <p:nvPr/>
        </p:nvSpPr>
        <p:spPr>
          <a:xfrm rot="0">
            <a:off x="0" y="654585"/>
            <a:ext cx="9968401" cy="9881565"/>
          </a:xfrm>
          <a:prstGeom prst="rect">
            <a:avLst/>
          </a:prstGeom>
        </p:spPr>
        <p:txBody>
          <a:bodyPr anchor="t" rtlCol="false" tIns="0" lIns="0" bIns="0" rIns="0">
            <a:spAutoFit/>
          </a:bodyPr>
          <a:lstStyle/>
          <a:p>
            <a:pPr algn="just">
              <a:lnSpc>
                <a:spcPts val="3971"/>
              </a:lnSpc>
            </a:pPr>
          </a:p>
          <a:p>
            <a:pPr algn="just">
              <a:lnSpc>
                <a:spcPts val="3971"/>
              </a:lnSpc>
            </a:pPr>
            <a:r>
              <a:rPr lang="en-US" sz="2837">
                <a:solidFill>
                  <a:srgbClr val="000000"/>
                </a:solidFill>
                <a:latin typeface="Open Sans 2"/>
                <a:ea typeface="Open Sans 2"/>
                <a:cs typeface="Open Sans 2"/>
                <a:sym typeface="Open Sans 2"/>
              </a:rPr>
              <a:t>   Stok barang merupakan jumlah atau kuantitas barang yang tersedia di suatu tempat, seperti di gudang atau toko. Manajemen stok barang melibatkan pemantauan dan pengendalian jumlah barang yang ada, untuk memastikan bahwa persediaan cukup untuk memenuhi permintaan tanpa kelebihan atau kekurangan yang signifikan. Ini penting untuk menjaga efisiensi operasional dan meminimalkan biaya.</a:t>
            </a:r>
          </a:p>
          <a:p>
            <a:pPr algn="just">
              <a:lnSpc>
                <a:spcPts val="3971"/>
              </a:lnSpc>
            </a:pPr>
            <a:r>
              <a:rPr lang="en-US" sz="2837">
                <a:solidFill>
                  <a:srgbClr val="000000"/>
                </a:solidFill>
                <a:latin typeface="Open Sans 2"/>
                <a:ea typeface="Open Sans 2"/>
                <a:cs typeface="Open Sans 2"/>
                <a:sym typeface="Open Sans 2"/>
              </a:rPr>
              <a:t>  Kebutuhan stok barang inilah yang membuat seorang barista kesulitan dalammenghitung jumlah pelanggan yang keluar masuk di dalam coffeshop tersebut.Hal inilah yang menjadi salah satu faktor penunjang utama dalam Perusahaan,dengan adanya stok barang/bahan serta pen ggunaan sistem yang lebih canggih dan cepat,bahan pangan yang memadai memudahkan seorang barista dalam penunjang dan peningkatan penjualan dalam setiap harinya.</a:t>
            </a:r>
          </a:p>
          <a:p>
            <a:pPr algn="just">
              <a:lnSpc>
                <a:spcPts val="3971"/>
              </a:lnSpc>
            </a:pPr>
          </a:p>
          <a:p>
            <a:pPr algn="just">
              <a:lnSpc>
                <a:spcPts val="3971"/>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grpSp>
        <p:nvGrpSpPr>
          <p:cNvPr name="Group 2" id="2"/>
          <p:cNvGrpSpPr/>
          <p:nvPr/>
        </p:nvGrpSpPr>
        <p:grpSpPr>
          <a:xfrm rot="0">
            <a:off x="185490" y="269811"/>
            <a:ext cx="17860806" cy="9803592"/>
            <a:chOff x="0" y="0"/>
            <a:chExt cx="4704081" cy="2582016"/>
          </a:xfrm>
        </p:grpSpPr>
        <p:sp>
          <p:nvSpPr>
            <p:cNvPr name="Freeform 3" id="3"/>
            <p:cNvSpPr/>
            <p:nvPr/>
          </p:nvSpPr>
          <p:spPr>
            <a:xfrm flipH="false" flipV="false" rot="0">
              <a:off x="0" y="0"/>
              <a:ext cx="4704081" cy="2582016"/>
            </a:xfrm>
            <a:custGeom>
              <a:avLst/>
              <a:gdLst/>
              <a:ahLst/>
              <a:cxnLst/>
              <a:rect r="r" b="b" t="t" l="l"/>
              <a:pathLst>
                <a:path h="2582016" w="4704081">
                  <a:moveTo>
                    <a:pt x="0" y="0"/>
                  </a:moveTo>
                  <a:lnTo>
                    <a:pt x="4704081" y="0"/>
                  </a:lnTo>
                  <a:lnTo>
                    <a:pt x="4704081" y="2582016"/>
                  </a:lnTo>
                  <a:lnTo>
                    <a:pt x="0" y="2582016"/>
                  </a:lnTo>
                  <a:close/>
                </a:path>
              </a:pathLst>
            </a:custGeom>
            <a:solidFill>
              <a:srgbClr val="000000">
                <a:alpha val="0"/>
              </a:srgbClr>
            </a:solidFill>
            <a:ln w="28575" cap="sq">
              <a:solidFill>
                <a:srgbClr val="000000"/>
              </a:solidFill>
              <a:prstDash val="solid"/>
              <a:miter/>
            </a:ln>
          </p:spPr>
        </p:sp>
        <p:sp>
          <p:nvSpPr>
            <p:cNvPr name="TextBox 4" id="4"/>
            <p:cNvSpPr txBox="true"/>
            <p:nvPr/>
          </p:nvSpPr>
          <p:spPr>
            <a:xfrm>
              <a:off x="0" y="-104775"/>
              <a:ext cx="4704081" cy="2686791"/>
            </a:xfrm>
            <a:prstGeom prst="rect">
              <a:avLst/>
            </a:prstGeom>
          </p:spPr>
          <p:txBody>
            <a:bodyPr anchor="ctr" rtlCol="false" tIns="50800" lIns="50800" bIns="50800" rIns="50800"/>
            <a:lstStyle/>
            <a:p>
              <a:pPr algn="ctr">
                <a:lnSpc>
                  <a:spcPts val="3079"/>
                </a:lnSpc>
              </a:pPr>
            </a:p>
          </p:txBody>
        </p:sp>
      </p:grpSp>
      <p:sp>
        <p:nvSpPr>
          <p:cNvPr name="Freeform 5" id="5"/>
          <p:cNvSpPr/>
          <p:nvPr/>
        </p:nvSpPr>
        <p:spPr>
          <a:xfrm flipH="false" flipV="false" rot="0">
            <a:off x="663309" y="663783"/>
            <a:ext cx="9259537" cy="5832094"/>
          </a:xfrm>
          <a:custGeom>
            <a:avLst/>
            <a:gdLst/>
            <a:ahLst/>
            <a:cxnLst/>
            <a:rect r="r" b="b" t="t" l="l"/>
            <a:pathLst>
              <a:path h="5832094" w="9259537">
                <a:moveTo>
                  <a:pt x="0" y="0"/>
                </a:moveTo>
                <a:lnTo>
                  <a:pt x="9259537" y="0"/>
                </a:lnTo>
                <a:lnTo>
                  <a:pt x="9259537" y="5832094"/>
                </a:lnTo>
                <a:lnTo>
                  <a:pt x="0" y="5832094"/>
                </a:lnTo>
                <a:lnTo>
                  <a:pt x="0" y="0"/>
                </a:lnTo>
                <a:close/>
              </a:path>
            </a:pathLst>
          </a:custGeom>
          <a:blipFill>
            <a:blip r:embed="rId2"/>
            <a:stretch>
              <a:fillRect l="0" t="0" r="0" b="0"/>
            </a:stretch>
          </a:blipFill>
        </p:spPr>
      </p:sp>
      <p:sp>
        <p:nvSpPr>
          <p:cNvPr name="TextBox 6" id="6"/>
          <p:cNvSpPr txBox="true"/>
          <p:nvPr/>
        </p:nvSpPr>
        <p:spPr>
          <a:xfrm rot="0">
            <a:off x="10268089" y="597108"/>
            <a:ext cx="7525244" cy="898144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000000"/>
                </a:solidFill>
                <a:latin typeface="Open Sans 2 Bold"/>
                <a:ea typeface="Open Sans 2 Bold"/>
                <a:cs typeface="Open Sans 2 Bold"/>
                <a:sym typeface="Open Sans 2 Bold"/>
              </a:rPr>
              <a:t>User story 1:</a:t>
            </a:r>
          </a:p>
          <a:p>
            <a:pPr algn="l">
              <a:lnSpc>
                <a:spcPts val="4759"/>
              </a:lnSpc>
            </a:pPr>
            <a:r>
              <a:rPr lang="en-US" sz="3399">
                <a:solidFill>
                  <a:srgbClr val="000000"/>
                </a:solidFill>
                <a:latin typeface="Open Sans 2"/>
                <a:ea typeface="Open Sans 2"/>
                <a:cs typeface="Open Sans 2"/>
                <a:sym typeface="Open Sans 2"/>
              </a:rPr>
              <a:t>Se</a:t>
            </a:r>
            <a:r>
              <a:rPr lang="en-US" sz="3399">
                <a:solidFill>
                  <a:srgbClr val="000000"/>
                </a:solidFill>
                <a:latin typeface="Open Sans 2"/>
                <a:ea typeface="Open Sans 2"/>
                <a:cs typeface="Open Sans 2"/>
                <a:sym typeface="Open Sans 2"/>
              </a:rPr>
              <a:t>bagai pengguna, saya ingin dapat memasukkan data pemesanan makanan/minuman sehingga data dapat diproses.</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Kriteria Penerimaan:</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Struk transaksi yang berisi kode transaksi,tanggal transaksi,nama item,jumlah item,harga item,dan nama pelanggan</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Validasi pemeriksaan data pemesanan.</a:t>
            </a:r>
          </a:p>
          <a:p>
            <a:pPr algn="l">
              <a:lnSpc>
                <a:spcPts val="4759"/>
              </a:lnSpc>
            </a:pPr>
          </a:p>
          <a:p>
            <a:pPr algn="l">
              <a:lnSpc>
                <a:spcPts val="4759"/>
              </a:lnSpc>
            </a:pPr>
          </a:p>
          <a:p>
            <a:pPr algn="l">
              <a:lnSpc>
                <a:spcPts val="475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grpSp>
        <p:nvGrpSpPr>
          <p:cNvPr name="Group 2" id="2"/>
          <p:cNvGrpSpPr/>
          <p:nvPr/>
        </p:nvGrpSpPr>
        <p:grpSpPr>
          <a:xfrm rot="0">
            <a:off x="185490" y="269811"/>
            <a:ext cx="17860806" cy="9803592"/>
            <a:chOff x="0" y="0"/>
            <a:chExt cx="4704081" cy="2582016"/>
          </a:xfrm>
        </p:grpSpPr>
        <p:sp>
          <p:nvSpPr>
            <p:cNvPr name="Freeform 3" id="3"/>
            <p:cNvSpPr/>
            <p:nvPr/>
          </p:nvSpPr>
          <p:spPr>
            <a:xfrm flipH="false" flipV="false" rot="0">
              <a:off x="0" y="0"/>
              <a:ext cx="4704081" cy="2582016"/>
            </a:xfrm>
            <a:custGeom>
              <a:avLst/>
              <a:gdLst/>
              <a:ahLst/>
              <a:cxnLst/>
              <a:rect r="r" b="b" t="t" l="l"/>
              <a:pathLst>
                <a:path h="2582016" w="4704081">
                  <a:moveTo>
                    <a:pt x="0" y="0"/>
                  </a:moveTo>
                  <a:lnTo>
                    <a:pt x="4704081" y="0"/>
                  </a:lnTo>
                  <a:lnTo>
                    <a:pt x="4704081" y="2582016"/>
                  </a:lnTo>
                  <a:lnTo>
                    <a:pt x="0" y="2582016"/>
                  </a:lnTo>
                  <a:close/>
                </a:path>
              </a:pathLst>
            </a:custGeom>
            <a:solidFill>
              <a:srgbClr val="000000">
                <a:alpha val="0"/>
              </a:srgbClr>
            </a:solidFill>
            <a:ln w="28575" cap="sq">
              <a:solidFill>
                <a:srgbClr val="000000"/>
              </a:solidFill>
              <a:prstDash val="solid"/>
              <a:miter/>
            </a:ln>
          </p:spPr>
        </p:sp>
        <p:sp>
          <p:nvSpPr>
            <p:cNvPr name="TextBox 4" id="4"/>
            <p:cNvSpPr txBox="true"/>
            <p:nvPr/>
          </p:nvSpPr>
          <p:spPr>
            <a:xfrm>
              <a:off x="0" y="-104775"/>
              <a:ext cx="4704081" cy="2686791"/>
            </a:xfrm>
            <a:prstGeom prst="rect">
              <a:avLst/>
            </a:prstGeom>
          </p:spPr>
          <p:txBody>
            <a:bodyPr anchor="ctr" rtlCol="false" tIns="50800" lIns="50800" bIns="50800" rIns="50800"/>
            <a:lstStyle/>
            <a:p>
              <a:pPr algn="ctr">
                <a:lnSpc>
                  <a:spcPts val="3079"/>
                </a:lnSpc>
              </a:pPr>
            </a:p>
          </p:txBody>
        </p:sp>
      </p:grpSp>
      <p:sp>
        <p:nvSpPr>
          <p:cNvPr name="Freeform 5" id="5"/>
          <p:cNvSpPr/>
          <p:nvPr/>
        </p:nvSpPr>
        <p:spPr>
          <a:xfrm flipH="false" flipV="false" rot="0">
            <a:off x="663309" y="663783"/>
            <a:ext cx="9259537" cy="5832094"/>
          </a:xfrm>
          <a:custGeom>
            <a:avLst/>
            <a:gdLst/>
            <a:ahLst/>
            <a:cxnLst/>
            <a:rect r="r" b="b" t="t" l="l"/>
            <a:pathLst>
              <a:path h="5832094" w="9259537">
                <a:moveTo>
                  <a:pt x="0" y="0"/>
                </a:moveTo>
                <a:lnTo>
                  <a:pt x="9259537" y="0"/>
                </a:lnTo>
                <a:lnTo>
                  <a:pt x="9259537" y="5832094"/>
                </a:lnTo>
                <a:lnTo>
                  <a:pt x="0" y="5832094"/>
                </a:lnTo>
                <a:lnTo>
                  <a:pt x="0" y="0"/>
                </a:lnTo>
                <a:close/>
              </a:path>
            </a:pathLst>
          </a:custGeom>
          <a:blipFill>
            <a:blip r:embed="rId2"/>
            <a:stretch>
              <a:fillRect l="0" t="0" r="0" b="0"/>
            </a:stretch>
          </a:blipFill>
        </p:spPr>
      </p:sp>
      <p:sp>
        <p:nvSpPr>
          <p:cNvPr name="TextBox 6" id="6"/>
          <p:cNvSpPr txBox="true"/>
          <p:nvPr/>
        </p:nvSpPr>
        <p:spPr>
          <a:xfrm rot="0">
            <a:off x="10268089" y="597108"/>
            <a:ext cx="7525244" cy="7781290"/>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000000"/>
                </a:solidFill>
                <a:latin typeface="Open Sans 2 Bold"/>
                <a:ea typeface="Open Sans 2 Bold"/>
                <a:cs typeface="Open Sans 2 Bold"/>
                <a:sym typeface="Open Sans 2 Bold"/>
              </a:rPr>
              <a:t>User Story 2:</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Sebagai kasir, ingin dapat mengolah data pemesanan pelanggan sehingga saya dapat melakukan pelayanan sesuai dengan data pemesanan pelanggan.</a:t>
            </a:r>
          </a:p>
          <a:p>
            <a:pPr algn="l" marL="734059" indent="-367030" lvl="1">
              <a:lnSpc>
                <a:spcPts val="4759"/>
              </a:lnSpc>
              <a:buFont typeface="Arial"/>
              <a:buChar char="•"/>
            </a:pPr>
            <a:r>
              <a:rPr lang="en-US" b="true" sz="3399">
                <a:solidFill>
                  <a:srgbClr val="000000"/>
                </a:solidFill>
                <a:latin typeface="Open Sans 2 Bold"/>
                <a:ea typeface="Open Sans 2 Bold"/>
                <a:cs typeface="Open Sans 2 Bold"/>
                <a:sym typeface="Open Sans 2 Bold"/>
              </a:rPr>
              <a:t>Kriteria Penerimaan:</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Tampilan untuk input data pemesanan,analisis kategori,menu,jumlah pemesanan.</a:t>
            </a:r>
          </a:p>
          <a:p>
            <a:pPr algn="l">
              <a:lnSpc>
                <a:spcPts val="475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grpSp>
        <p:nvGrpSpPr>
          <p:cNvPr name="Group 2" id="2"/>
          <p:cNvGrpSpPr/>
          <p:nvPr/>
        </p:nvGrpSpPr>
        <p:grpSpPr>
          <a:xfrm rot="0">
            <a:off x="185490" y="269811"/>
            <a:ext cx="17860806" cy="9803592"/>
            <a:chOff x="0" y="0"/>
            <a:chExt cx="4704081" cy="2582016"/>
          </a:xfrm>
        </p:grpSpPr>
        <p:sp>
          <p:nvSpPr>
            <p:cNvPr name="Freeform 3" id="3"/>
            <p:cNvSpPr/>
            <p:nvPr/>
          </p:nvSpPr>
          <p:spPr>
            <a:xfrm flipH="false" flipV="false" rot="0">
              <a:off x="0" y="0"/>
              <a:ext cx="4704081" cy="2582016"/>
            </a:xfrm>
            <a:custGeom>
              <a:avLst/>
              <a:gdLst/>
              <a:ahLst/>
              <a:cxnLst/>
              <a:rect r="r" b="b" t="t" l="l"/>
              <a:pathLst>
                <a:path h="2582016" w="4704081">
                  <a:moveTo>
                    <a:pt x="0" y="0"/>
                  </a:moveTo>
                  <a:lnTo>
                    <a:pt x="4704081" y="0"/>
                  </a:lnTo>
                  <a:lnTo>
                    <a:pt x="4704081" y="2582016"/>
                  </a:lnTo>
                  <a:lnTo>
                    <a:pt x="0" y="2582016"/>
                  </a:lnTo>
                  <a:close/>
                </a:path>
              </a:pathLst>
            </a:custGeom>
            <a:solidFill>
              <a:srgbClr val="000000">
                <a:alpha val="0"/>
              </a:srgbClr>
            </a:solidFill>
            <a:ln w="28575" cap="sq">
              <a:solidFill>
                <a:srgbClr val="000000"/>
              </a:solidFill>
              <a:prstDash val="solid"/>
              <a:miter/>
            </a:ln>
          </p:spPr>
        </p:sp>
        <p:sp>
          <p:nvSpPr>
            <p:cNvPr name="TextBox 4" id="4"/>
            <p:cNvSpPr txBox="true"/>
            <p:nvPr/>
          </p:nvSpPr>
          <p:spPr>
            <a:xfrm>
              <a:off x="0" y="-104775"/>
              <a:ext cx="4704081" cy="2686791"/>
            </a:xfrm>
            <a:prstGeom prst="rect">
              <a:avLst/>
            </a:prstGeom>
          </p:spPr>
          <p:txBody>
            <a:bodyPr anchor="ctr" rtlCol="false" tIns="50800" lIns="50800" bIns="50800" rIns="50800"/>
            <a:lstStyle/>
            <a:p>
              <a:pPr algn="ctr">
                <a:lnSpc>
                  <a:spcPts val="3079"/>
                </a:lnSpc>
              </a:pPr>
            </a:p>
          </p:txBody>
        </p:sp>
      </p:grpSp>
      <p:sp>
        <p:nvSpPr>
          <p:cNvPr name="Freeform 5" id="5"/>
          <p:cNvSpPr/>
          <p:nvPr/>
        </p:nvSpPr>
        <p:spPr>
          <a:xfrm flipH="false" flipV="false" rot="0">
            <a:off x="663309" y="663783"/>
            <a:ext cx="9259537" cy="5832094"/>
          </a:xfrm>
          <a:custGeom>
            <a:avLst/>
            <a:gdLst/>
            <a:ahLst/>
            <a:cxnLst/>
            <a:rect r="r" b="b" t="t" l="l"/>
            <a:pathLst>
              <a:path h="5832094" w="9259537">
                <a:moveTo>
                  <a:pt x="0" y="0"/>
                </a:moveTo>
                <a:lnTo>
                  <a:pt x="9259537" y="0"/>
                </a:lnTo>
                <a:lnTo>
                  <a:pt x="9259537" y="5832094"/>
                </a:lnTo>
                <a:lnTo>
                  <a:pt x="0" y="5832094"/>
                </a:lnTo>
                <a:lnTo>
                  <a:pt x="0" y="0"/>
                </a:lnTo>
                <a:close/>
              </a:path>
            </a:pathLst>
          </a:custGeom>
          <a:blipFill>
            <a:blip r:embed="rId2"/>
            <a:stretch>
              <a:fillRect l="0" t="0" r="0" b="0"/>
            </a:stretch>
          </a:blipFill>
        </p:spPr>
      </p:sp>
      <p:sp>
        <p:nvSpPr>
          <p:cNvPr name="TextBox 6" id="6"/>
          <p:cNvSpPr txBox="true"/>
          <p:nvPr/>
        </p:nvSpPr>
        <p:spPr>
          <a:xfrm rot="0">
            <a:off x="10155661" y="597108"/>
            <a:ext cx="7525244" cy="9581515"/>
          </a:xfrm>
          <a:prstGeom prst="rect">
            <a:avLst/>
          </a:prstGeom>
        </p:spPr>
        <p:txBody>
          <a:bodyPr anchor="t" rtlCol="false" tIns="0" lIns="0" bIns="0" rIns="0">
            <a:spAutoFit/>
          </a:bodyPr>
          <a:lstStyle/>
          <a:p>
            <a:pPr algn="l" marL="734059" indent="-367030" lvl="1">
              <a:lnSpc>
                <a:spcPts val="4759"/>
              </a:lnSpc>
              <a:buFont typeface="Arial"/>
              <a:buChar char="•"/>
            </a:pPr>
            <a:r>
              <a:rPr lang="en-US" b="true" sz="3399">
                <a:solidFill>
                  <a:srgbClr val="000000"/>
                </a:solidFill>
                <a:latin typeface="Open Sans 2 Bold"/>
                <a:ea typeface="Open Sans 2 Bold"/>
                <a:cs typeface="Open Sans 2 Bold"/>
                <a:sym typeface="Open Sans 2 Bold"/>
              </a:rPr>
              <a:t>User Story</a:t>
            </a:r>
            <a:r>
              <a:rPr lang="en-US" sz="3399">
                <a:solidFill>
                  <a:srgbClr val="000000"/>
                </a:solidFill>
                <a:latin typeface="Open Sans 2"/>
                <a:ea typeface="Open Sans 2"/>
                <a:cs typeface="Open Sans 2"/>
                <a:sym typeface="Open Sans 2"/>
              </a:rPr>
              <a:t> </a:t>
            </a:r>
            <a:r>
              <a:rPr lang="en-US" b="true" sz="3399">
                <a:solidFill>
                  <a:srgbClr val="000000"/>
                </a:solidFill>
                <a:latin typeface="Open Sans 2 Bold"/>
                <a:ea typeface="Open Sans 2 Bold"/>
                <a:cs typeface="Open Sans 2 Bold"/>
                <a:sym typeface="Open Sans 2 Bold"/>
              </a:rPr>
              <a:t>3:</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Sebagai supervisior , saya ingin dapat memantau data pemesanan yang telah dikirim oleh pihak kasir/karyawan, sehingga saya dapat menentukan apakah ada potensi peningkatan atau penurunan dalam penjualan.</a:t>
            </a:r>
          </a:p>
          <a:p>
            <a:pPr algn="l" marL="734059" indent="-367030" lvl="1">
              <a:lnSpc>
                <a:spcPts val="4759"/>
              </a:lnSpc>
              <a:buFont typeface="Arial"/>
              <a:buChar char="•"/>
            </a:pPr>
            <a:r>
              <a:rPr lang="en-US" b="true" sz="3399">
                <a:solidFill>
                  <a:srgbClr val="000000"/>
                </a:solidFill>
                <a:latin typeface="Open Sans 2 Bold"/>
                <a:ea typeface="Open Sans 2 Bold"/>
                <a:cs typeface="Open Sans 2 Bold"/>
                <a:sym typeface="Open Sans 2 Bold"/>
              </a:rPr>
              <a:t>Kriteria Penerimaan:</a:t>
            </a:r>
          </a:p>
          <a:p>
            <a:pPr algn="l" marL="734059" indent="-367030" lvl="1">
              <a:lnSpc>
                <a:spcPts val="4759"/>
              </a:lnSpc>
              <a:buFont typeface="Arial"/>
              <a:buChar char="•"/>
            </a:pPr>
            <a:r>
              <a:rPr lang="en-US" sz="3399">
                <a:solidFill>
                  <a:srgbClr val="000000"/>
                </a:solidFill>
                <a:latin typeface="Open Sans 2"/>
                <a:ea typeface="Open Sans 2"/>
                <a:cs typeface="Open Sans 2"/>
                <a:sym typeface="Open Sans 2"/>
              </a:rPr>
              <a:t>Arsip harian jumlah transaksi,laporan hasil penjualan.laporan hasil penilaian karyawan serta stok pengelompokan(klmpk)</a:t>
            </a:r>
          </a:p>
          <a:p>
            <a:pPr algn="l">
              <a:lnSpc>
                <a:spcPts val="475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7964985" y="3107892"/>
            <a:ext cx="12061023" cy="11688228"/>
          </a:xfrm>
          <a:custGeom>
            <a:avLst/>
            <a:gdLst/>
            <a:ahLst/>
            <a:cxnLst/>
            <a:rect r="r" b="b" t="t" l="l"/>
            <a:pathLst>
              <a:path h="11688228" w="12061023">
                <a:moveTo>
                  <a:pt x="0" y="0"/>
                </a:moveTo>
                <a:lnTo>
                  <a:pt x="12061023" y="0"/>
                </a:lnTo>
                <a:lnTo>
                  <a:pt x="12061023" y="11688228"/>
                </a:lnTo>
                <a:lnTo>
                  <a:pt x="0" y="11688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635549" y="-5018003"/>
            <a:ext cx="12061023" cy="11688228"/>
          </a:xfrm>
          <a:custGeom>
            <a:avLst/>
            <a:gdLst/>
            <a:ahLst/>
            <a:cxnLst/>
            <a:rect r="r" b="b" t="t" l="l"/>
            <a:pathLst>
              <a:path h="11688228" w="12061023">
                <a:moveTo>
                  <a:pt x="0" y="0"/>
                </a:moveTo>
                <a:lnTo>
                  <a:pt x="12061023" y="0"/>
                </a:lnTo>
                <a:lnTo>
                  <a:pt x="12061023" y="11688227"/>
                </a:lnTo>
                <a:lnTo>
                  <a:pt x="0" y="11688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5382" y="70183"/>
            <a:ext cx="2043350" cy="1917033"/>
          </a:xfrm>
          <a:custGeom>
            <a:avLst/>
            <a:gdLst/>
            <a:ahLst/>
            <a:cxnLst/>
            <a:rect r="r" b="b" t="t" l="l"/>
            <a:pathLst>
              <a:path h="1917033" w="2043350">
                <a:moveTo>
                  <a:pt x="0" y="0"/>
                </a:moveTo>
                <a:lnTo>
                  <a:pt x="2043349" y="0"/>
                </a:lnTo>
                <a:lnTo>
                  <a:pt x="2043349" y="1917034"/>
                </a:lnTo>
                <a:lnTo>
                  <a:pt x="0" y="19170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35382" y="2595048"/>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6"/>
            <a:stretch>
              <a:fillRect l="0" t="0" r="0" b="0"/>
            </a:stretch>
          </a:blipFill>
        </p:spPr>
      </p:sp>
      <p:sp>
        <p:nvSpPr>
          <p:cNvPr name="Freeform 6" id="6"/>
          <p:cNvSpPr/>
          <p:nvPr/>
        </p:nvSpPr>
        <p:spPr>
          <a:xfrm flipH="false" flipV="false" rot="0">
            <a:off x="7300491" y="2325647"/>
            <a:ext cx="10725312" cy="782245"/>
          </a:xfrm>
          <a:custGeom>
            <a:avLst/>
            <a:gdLst/>
            <a:ahLst/>
            <a:cxnLst/>
            <a:rect r="r" b="b" t="t" l="l"/>
            <a:pathLst>
              <a:path h="782245" w="10725312">
                <a:moveTo>
                  <a:pt x="0" y="0"/>
                </a:moveTo>
                <a:lnTo>
                  <a:pt x="10725311" y="0"/>
                </a:lnTo>
                <a:lnTo>
                  <a:pt x="10725311" y="782245"/>
                </a:lnTo>
                <a:lnTo>
                  <a:pt x="0" y="782245"/>
                </a:lnTo>
                <a:lnTo>
                  <a:pt x="0" y="0"/>
                </a:lnTo>
                <a:close/>
              </a:path>
            </a:pathLst>
          </a:custGeom>
          <a:blipFill>
            <a:blip r:embed="rId7"/>
            <a:stretch>
              <a:fillRect l="-1054" t="0" r="-1054" b="0"/>
            </a:stretch>
          </a:blipFill>
        </p:spPr>
      </p:sp>
      <p:sp>
        <p:nvSpPr>
          <p:cNvPr name="Freeform 7" id="7"/>
          <p:cNvSpPr/>
          <p:nvPr/>
        </p:nvSpPr>
        <p:spPr>
          <a:xfrm flipH="false" flipV="false" rot="0">
            <a:off x="6724543" y="7285070"/>
            <a:ext cx="11301259" cy="1666936"/>
          </a:xfrm>
          <a:custGeom>
            <a:avLst/>
            <a:gdLst/>
            <a:ahLst/>
            <a:cxnLst/>
            <a:rect r="r" b="b" t="t" l="l"/>
            <a:pathLst>
              <a:path h="1666936" w="11301259">
                <a:moveTo>
                  <a:pt x="0" y="0"/>
                </a:moveTo>
                <a:lnTo>
                  <a:pt x="11301259" y="0"/>
                </a:lnTo>
                <a:lnTo>
                  <a:pt x="11301259" y="1666936"/>
                </a:lnTo>
                <a:lnTo>
                  <a:pt x="0" y="1666936"/>
                </a:lnTo>
                <a:lnTo>
                  <a:pt x="0" y="0"/>
                </a:lnTo>
                <a:close/>
              </a:path>
            </a:pathLst>
          </a:custGeom>
          <a:blipFill>
            <a:blip r:embed="rId8"/>
            <a:stretch>
              <a:fillRect l="0" t="0" r="0" b="0"/>
            </a:stretch>
          </a:blipFill>
        </p:spPr>
      </p:sp>
      <p:sp>
        <p:nvSpPr>
          <p:cNvPr name="TextBox 8" id="8"/>
          <p:cNvSpPr txBox="true"/>
          <p:nvPr/>
        </p:nvSpPr>
        <p:spPr>
          <a:xfrm rot="0">
            <a:off x="4553467" y="51127"/>
            <a:ext cx="9165818" cy="977573"/>
          </a:xfrm>
          <a:prstGeom prst="rect">
            <a:avLst/>
          </a:prstGeom>
        </p:spPr>
        <p:txBody>
          <a:bodyPr anchor="t" rtlCol="false" tIns="0" lIns="0" bIns="0" rIns="0">
            <a:spAutoFit/>
          </a:bodyPr>
          <a:lstStyle/>
          <a:p>
            <a:pPr algn="ctr">
              <a:lnSpc>
                <a:spcPts val="8068"/>
              </a:lnSpc>
              <a:spcBef>
                <a:spcPct val="0"/>
              </a:spcBef>
            </a:pPr>
            <a:r>
              <a:rPr lang="en-US" sz="5762">
                <a:solidFill>
                  <a:srgbClr val="000000"/>
                </a:solidFill>
                <a:latin typeface="League Spartan"/>
                <a:ea typeface="League Spartan"/>
                <a:cs typeface="League Spartan"/>
                <a:sym typeface="League Spartan"/>
              </a:rPr>
              <a:t>Administrator</a:t>
            </a:r>
          </a:p>
        </p:txBody>
      </p:sp>
      <p:sp>
        <p:nvSpPr>
          <p:cNvPr name="TextBox 9" id="9"/>
          <p:cNvSpPr txBox="true"/>
          <p:nvPr/>
        </p:nvSpPr>
        <p:spPr>
          <a:xfrm rot="0">
            <a:off x="5693075" y="828675"/>
            <a:ext cx="668209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Tio Fernando Tiras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grpSp>
        <p:nvGrpSpPr>
          <p:cNvPr name="Group 2" id="2"/>
          <p:cNvGrpSpPr/>
          <p:nvPr/>
        </p:nvGrpSpPr>
        <p:grpSpPr>
          <a:xfrm rot="0">
            <a:off x="3620742" y="202432"/>
            <a:ext cx="10336018" cy="1652535"/>
            <a:chOff x="0" y="0"/>
            <a:chExt cx="2722243" cy="435236"/>
          </a:xfrm>
        </p:grpSpPr>
        <p:sp>
          <p:nvSpPr>
            <p:cNvPr name="Freeform 3" id="3"/>
            <p:cNvSpPr/>
            <p:nvPr/>
          </p:nvSpPr>
          <p:spPr>
            <a:xfrm flipH="false" flipV="false" rot="0">
              <a:off x="0" y="0"/>
              <a:ext cx="2722243" cy="435236"/>
            </a:xfrm>
            <a:custGeom>
              <a:avLst/>
              <a:gdLst/>
              <a:ahLst/>
              <a:cxnLst/>
              <a:rect r="r" b="b" t="t" l="l"/>
              <a:pathLst>
                <a:path h="435236" w="2722243">
                  <a:moveTo>
                    <a:pt x="0" y="0"/>
                  </a:moveTo>
                  <a:lnTo>
                    <a:pt x="2722243" y="0"/>
                  </a:lnTo>
                  <a:lnTo>
                    <a:pt x="2722243" y="435236"/>
                  </a:lnTo>
                  <a:lnTo>
                    <a:pt x="0" y="435236"/>
                  </a:lnTo>
                  <a:close/>
                </a:path>
              </a:pathLst>
            </a:custGeom>
            <a:solidFill>
              <a:srgbClr val="0560AC"/>
            </a:solidFill>
          </p:spPr>
        </p:sp>
        <p:sp>
          <p:nvSpPr>
            <p:cNvPr name="TextBox 4" id="4"/>
            <p:cNvSpPr txBox="true"/>
            <p:nvPr/>
          </p:nvSpPr>
          <p:spPr>
            <a:xfrm>
              <a:off x="0" y="-104775"/>
              <a:ext cx="2722243" cy="540011"/>
            </a:xfrm>
            <a:prstGeom prst="rect">
              <a:avLst/>
            </a:prstGeom>
          </p:spPr>
          <p:txBody>
            <a:bodyPr anchor="ctr" rtlCol="false" tIns="50800" lIns="50800" bIns="50800" rIns="50800"/>
            <a:lstStyle/>
            <a:p>
              <a:pPr algn="ctr">
                <a:lnSpc>
                  <a:spcPts val="3079"/>
                </a:lnSpc>
              </a:pPr>
            </a:p>
          </p:txBody>
        </p:sp>
      </p:grpSp>
      <p:sp>
        <p:nvSpPr>
          <p:cNvPr name="Freeform 5" id="5"/>
          <p:cNvSpPr/>
          <p:nvPr/>
        </p:nvSpPr>
        <p:spPr>
          <a:xfrm flipH="false" flipV="false" rot="0">
            <a:off x="637902" y="503440"/>
            <a:ext cx="1686758" cy="1686758"/>
          </a:xfrm>
          <a:custGeom>
            <a:avLst/>
            <a:gdLst/>
            <a:ahLst/>
            <a:cxnLst/>
            <a:rect r="r" b="b" t="t" l="l"/>
            <a:pathLst>
              <a:path h="1686758" w="1686758">
                <a:moveTo>
                  <a:pt x="0" y="0"/>
                </a:moveTo>
                <a:lnTo>
                  <a:pt x="1686758" y="0"/>
                </a:lnTo>
                <a:lnTo>
                  <a:pt x="1686758" y="1686758"/>
                </a:lnTo>
                <a:lnTo>
                  <a:pt x="0" y="16867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601242" y="8600242"/>
            <a:ext cx="1686758" cy="1686758"/>
          </a:xfrm>
          <a:custGeom>
            <a:avLst/>
            <a:gdLst/>
            <a:ahLst/>
            <a:cxnLst/>
            <a:rect r="r" b="b" t="t" l="l"/>
            <a:pathLst>
              <a:path h="1686758" w="1686758">
                <a:moveTo>
                  <a:pt x="0" y="0"/>
                </a:moveTo>
                <a:lnTo>
                  <a:pt x="1686758" y="0"/>
                </a:lnTo>
                <a:lnTo>
                  <a:pt x="1686758" y="1686758"/>
                </a:lnTo>
                <a:lnTo>
                  <a:pt x="0" y="16867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3138122" y="2190198"/>
            <a:ext cx="11301259" cy="6356958"/>
          </a:xfrm>
          <a:custGeom>
            <a:avLst/>
            <a:gdLst/>
            <a:ahLst/>
            <a:cxnLst/>
            <a:rect r="r" b="b" t="t" l="l"/>
            <a:pathLst>
              <a:path h="6356958" w="11301259">
                <a:moveTo>
                  <a:pt x="0" y="0"/>
                </a:moveTo>
                <a:lnTo>
                  <a:pt x="11301259" y="0"/>
                </a:lnTo>
                <a:lnTo>
                  <a:pt x="11301259" y="6356958"/>
                </a:lnTo>
                <a:lnTo>
                  <a:pt x="0" y="6356958"/>
                </a:lnTo>
                <a:lnTo>
                  <a:pt x="0" y="0"/>
                </a:lnTo>
                <a:close/>
              </a:path>
            </a:pathLst>
          </a:custGeom>
          <a:blipFill>
            <a:blip r:embed="rId6"/>
            <a:stretch>
              <a:fillRect l="0" t="0" r="0" b="0"/>
            </a:stretch>
          </a:blipFill>
        </p:spPr>
      </p:sp>
      <p:sp>
        <p:nvSpPr>
          <p:cNvPr name="TextBox 8" id="8"/>
          <p:cNvSpPr txBox="true"/>
          <p:nvPr/>
        </p:nvSpPr>
        <p:spPr>
          <a:xfrm rot="0">
            <a:off x="5063347" y="510556"/>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EEDCC4"/>
                </a:solidFill>
                <a:latin typeface="Agrandir"/>
                <a:ea typeface="Agrandir"/>
                <a:cs typeface="Agrandir"/>
                <a:sym typeface="Agrandir"/>
              </a:rPr>
              <a:t>Raka Imbang Prabaswara</a:t>
            </a:r>
          </a:p>
        </p:txBody>
      </p:sp>
      <p:sp>
        <p:nvSpPr>
          <p:cNvPr name="TextBox 9" id="9"/>
          <p:cNvSpPr txBox="true"/>
          <p:nvPr/>
        </p:nvSpPr>
        <p:spPr>
          <a:xfrm rot="0">
            <a:off x="3620742" y="8790940"/>
            <a:ext cx="10419159" cy="829945"/>
          </a:xfrm>
          <a:prstGeom prst="rect">
            <a:avLst/>
          </a:prstGeom>
        </p:spPr>
        <p:txBody>
          <a:bodyPr anchor="t" rtlCol="false" tIns="0" lIns="0" bIns="0" rIns="0">
            <a:spAutoFit/>
          </a:bodyPr>
          <a:lstStyle/>
          <a:p>
            <a:pPr algn="l">
              <a:lnSpc>
                <a:spcPts val="3079"/>
              </a:lnSpc>
              <a:spcBef>
                <a:spcPct val="0"/>
              </a:spcBef>
            </a:pPr>
            <a:r>
              <a:rPr lang="en-US" b="true" sz="2199">
                <a:solidFill>
                  <a:srgbClr val="000000"/>
                </a:solidFill>
                <a:latin typeface="Agrandir Bold"/>
                <a:ea typeface="Agrandir Bold"/>
                <a:cs typeface="Agrandir Bold"/>
                <a:sym typeface="Agrandir Bold"/>
              </a:rPr>
              <a:t> Masuk pada  Mysql Workbench dan membuat nama tabel yan g akan dibuat</a:t>
            </a:r>
          </a:p>
          <a:p>
            <a:pPr algn="l">
              <a:lnSpc>
                <a:spcPts val="3079"/>
              </a:lnSpc>
              <a:spcBef>
                <a:spcPct val="0"/>
              </a:spcBef>
            </a:pPr>
            <a:r>
              <a:rPr lang="en-US" b="true" sz="2199">
                <a:solidFill>
                  <a:srgbClr val="000000"/>
                </a:solidFill>
                <a:latin typeface="Agrandir Bold"/>
                <a:ea typeface="Agrandir Bold"/>
                <a:cs typeface="Agrandir Bold"/>
                <a:sym typeface="Agrandir Bold"/>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grpSp>
        <p:nvGrpSpPr>
          <p:cNvPr name="Group 2" id="2"/>
          <p:cNvGrpSpPr/>
          <p:nvPr/>
        </p:nvGrpSpPr>
        <p:grpSpPr>
          <a:xfrm rot="0">
            <a:off x="3653473" y="201941"/>
            <a:ext cx="10834248" cy="1652535"/>
            <a:chOff x="0" y="0"/>
            <a:chExt cx="2853465" cy="435236"/>
          </a:xfrm>
        </p:grpSpPr>
        <p:sp>
          <p:nvSpPr>
            <p:cNvPr name="Freeform 3" id="3"/>
            <p:cNvSpPr/>
            <p:nvPr/>
          </p:nvSpPr>
          <p:spPr>
            <a:xfrm flipH="false" flipV="false" rot="0">
              <a:off x="0" y="0"/>
              <a:ext cx="2853465" cy="435236"/>
            </a:xfrm>
            <a:custGeom>
              <a:avLst/>
              <a:gdLst/>
              <a:ahLst/>
              <a:cxnLst/>
              <a:rect r="r" b="b" t="t" l="l"/>
              <a:pathLst>
                <a:path h="435236" w="2853465">
                  <a:moveTo>
                    <a:pt x="0" y="0"/>
                  </a:moveTo>
                  <a:lnTo>
                    <a:pt x="2853465" y="0"/>
                  </a:lnTo>
                  <a:lnTo>
                    <a:pt x="2853465" y="435236"/>
                  </a:lnTo>
                  <a:lnTo>
                    <a:pt x="0" y="435236"/>
                  </a:lnTo>
                  <a:close/>
                </a:path>
              </a:pathLst>
            </a:custGeom>
            <a:solidFill>
              <a:srgbClr val="0560AC"/>
            </a:solidFill>
          </p:spPr>
        </p:sp>
        <p:sp>
          <p:nvSpPr>
            <p:cNvPr name="TextBox 4" id="4"/>
            <p:cNvSpPr txBox="true"/>
            <p:nvPr/>
          </p:nvSpPr>
          <p:spPr>
            <a:xfrm>
              <a:off x="0" y="-104775"/>
              <a:ext cx="2853465" cy="540011"/>
            </a:xfrm>
            <a:prstGeom prst="rect">
              <a:avLst/>
            </a:prstGeom>
          </p:spPr>
          <p:txBody>
            <a:bodyPr anchor="ctr" rtlCol="false" tIns="50800" lIns="50800" bIns="50800" rIns="50800"/>
            <a:lstStyle/>
            <a:p>
              <a:pPr algn="ctr">
                <a:lnSpc>
                  <a:spcPts val="3079"/>
                </a:lnSpc>
              </a:pPr>
            </a:p>
          </p:txBody>
        </p:sp>
      </p:grpSp>
      <p:sp>
        <p:nvSpPr>
          <p:cNvPr name="Freeform 5" id="5"/>
          <p:cNvSpPr/>
          <p:nvPr/>
        </p:nvSpPr>
        <p:spPr>
          <a:xfrm flipH="false" flipV="false" rot="0">
            <a:off x="637902" y="503440"/>
            <a:ext cx="1686758" cy="1686758"/>
          </a:xfrm>
          <a:custGeom>
            <a:avLst/>
            <a:gdLst/>
            <a:ahLst/>
            <a:cxnLst/>
            <a:rect r="r" b="b" t="t" l="l"/>
            <a:pathLst>
              <a:path h="1686758" w="1686758">
                <a:moveTo>
                  <a:pt x="0" y="0"/>
                </a:moveTo>
                <a:lnTo>
                  <a:pt x="1686758" y="0"/>
                </a:lnTo>
                <a:lnTo>
                  <a:pt x="1686758" y="1686758"/>
                </a:lnTo>
                <a:lnTo>
                  <a:pt x="0" y="16867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601242" y="8600242"/>
            <a:ext cx="1686758" cy="1686758"/>
          </a:xfrm>
          <a:custGeom>
            <a:avLst/>
            <a:gdLst/>
            <a:ahLst/>
            <a:cxnLst/>
            <a:rect r="r" b="b" t="t" l="l"/>
            <a:pathLst>
              <a:path h="1686758" w="1686758">
                <a:moveTo>
                  <a:pt x="0" y="0"/>
                </a:moveTo>
                <a:lnTo>
                  <a:pt x="1686758" y="0"/>
                </a:lnTo>
                <a:lnTo>
                  <a:pt x="1686758" y="1686758"/>
                </a:lnTo>
                <a:lnTo>
                  <a:pt x="0" y="168675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5063347" y="510556"/>
            <a:ext cx="7450808" cy="836262"/>
          </a:xfrm>
          <a:prstGeom prst="rect">
            <a:avLst/>
          </a:prstGeom>
        </p:spPr>
        <p:txBody>
          <a:bodyPr anchor="t" rtlCol="false" tIns="0" lIns="0" bIns="0" rIns="0">
            <a:spAutoFit/>
          </a:bodyPr>
          <a:lstStyle/>
          <a:p>
            <a:pPr algn="ctr">
              <a:lnSpc>
                <a:spcPts val="5881"/>
              </a:lnSpc>
              <a:spcBef>
                <a:spcPct val="0"/>
              </a:spcBef>
            </a:pPr>
            <a:r>
              <a:rPr lang="en-US" sz="4201">
                <a:solidFill>
                  <a:srgbClr val="EEDCC4"/>
                </a:solidFill>
                <a:latin typeface="Agrandir"/>
                <a:ea typeface="Agrandir"/>
                <a:cs typeface="Agrandir"/>
                <a:sym typeface="Agrandir"/>
              </a:rPr>
              <a:t>Raka Imbang Prabaswara</a:t>
            </a:r>
          </a:p>
        </p:txBody>
      </p:sp>
      <p:sp>
        <p:nvSpPr>
          <p:cNvPr name="TextBox 8" id="8"/>
          <p:cNvSpPr txBox="true"/>
          <p:nvPr/>
        </p:nvSpPr>
        <p:spPr>
          <a:xfrm rot="0">
            <a:off x="3194099" y="9153525"/>
            <a:ext cx="11899802" cy="829945"/>
          </a:xfrm>
          <a:prstGeom prst="rect">
            <a:avLst/>
          </a:prstGeom>
        </p:spPr>
        <p:txBody>
          <a:bodyPr anchor="t" rtlCol="false" tIns="0" lIns="0" bIns="0" rIns="0">
            <a:spAutoFit/>
          </a:bodyPr>
          <a:lstStyle/>
          <a:p>
            <a:pPr algn="ctr">
              <a:lnSpc>
                <a:spcPts val="3079"/>
              </a:lnSpc>
            </a:pPr>
            <a:r>
              <a:rPr lang="en-US" sz="2199" b="true">
                <a:solidFill>
                  <a:srgbClr val="000000"/>
                </a:solidFill>
                <a:latin typeface="Agrandir Bold"/>
                <a:ea typeface="Agrandir Bold"/>
                <a:cs typeface="Agrandir Bold"/>
                <a:sym typeface="Agrandir Bold"/>
              </a:rPr>
              <a:t>Kemudia membuat tabel yang akan dibuat seperti tabel kategori,tabel pengelompokan</a:t>
            </a:r>
          </a:p>
          <a:p>
            <a:pPr algn="ctr">
              <a:lnSpc>
                <a:spcPts val="3079"/>
              </a:lnSpc>
              <a:spcBef>
                <a:spcPct val="0"/>
              </a:spcBef>
            </a:pPr>
            <a:r>
              <a:rPr lang="en-US" b="true" sz="2199">
                <a:solidFill>
                  <a:srgbClr val="000000"/>
                </a:solidFill>
                <a:latin typeface="Agrandir Bold"/>
                <a:ea typeface="Agrandir Bold"/>
                <a:cs typeface="Agrandir Bold"/>
                <a:sym typeface="Agrandir Bold"/>
              </a:rPr>
              <a:t>tabel menu,tabel transaksi,serta tabel pengguna</a:t>
            </a:r>
          </a:p>
        </p:txBody>
      </p:sp>
      <p:sp>
        <p:nvSpPr>
          <p:cNvPr name="Freeform 9" id="9"/>
          <p:cNvSpPr/>
          <p:nvPr/>
        </p:nvSpPr>
        <p:spPr>
          <a:xfrm flipH="false" flipV="false" rot="0">
            <a:off x="4151704" y="2702201"/>
            <a:ext cx="9984593" cy="5708866"/>
          </a:xfrm>
          <a:custGeom>
            <a:avLst/>
            <a:gdLst/>
            <a:ahLst/>
            <a:cxnLst/>
            <a:rect r="r" b="b" t="t" l="l"/>
            <a:pathLst>
              <a:path h="5708866" w="9984593">
                <a:moveTo>
                  <a:pt x="0" y="0"/>
                </a:moveTo>
                <a:lnTo>
                  <a:pt x="9984592" y="0"/>
                </a:lnTo>
                <a:lnTo>
                  <a:pt x="9984592" y="5708866"/>
                </a:lnTo>
                <a:lnTo>
                  <a:pt x="0" y="5708866"/>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EDCC4"/>
        </a:solidFill>
      </p:bgPr>
    </p:bg>
    <p:spTree>
      <p:nvGrpSpPr>
        <p:cNvPr id="1" name=""/>
        <p:cNvGrpSpPr/>
        <p:nvPr/>
      </p:nvGrpSpPr>
      <p:grpSpPr>
        <a:xfrm>
          <a:off x="0" y="0"/>
          <a:ext cx="0" cy="0"/>
          <a:chOff x="0" y="0"/>
          <a:chExt cx="0" cy="0"/>
        </a:xfrm>
      </p:grpSpPr>
      <p:sp>
        <p:nvSpPr>
          <p:cNvPr name="Freeform 2" id="2"/>
          <p:cNvSpPr/>
          <p:nvPr/>
        </p:nvSpPr>
        <p:spPr>
          <a:xfrm flipH="false" flipV="false" rot="0">
            <a:off x="-7964985" y="3107892"/>
            <a:ext cx="12061023" cy="11688228"/>
          </a:xfrm>
          <a:custGeom>
            <a:avLst/>
            <a:gdLst/>
            <a:ahLst/>
            <a:cxnLst/>
            <a:rect r="r" b="b" t="t" l="l"/>
            <a:pathLst>
              <a:path h="11688228" w="12061023">
                <a:moveTo>
                  <a:pt x="0" y="0"/>
                </a:moveTo>
                <a:lnTo>
                  <a:pt x="12061023" y="0"/>
                </a:lnTo>
                <a:lnTo>
                  <a:pt x="12061023" y="11688228"/>
                </a:lnTo>
                <a:lnTo>
                  <a:pt x="0" y="11688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635549" y="-5018003"/>
            <a:ext cx="12061023" cy="11688228"/>
          </a:xfrm>
          <a:custGeom>
            <a:avLst/>
            <a:gdLst/>
            <a:ahLst/>
            <a:cxnLst/>
            <a:rect r="r" b="b" t="t" l="l"/>
            <a:pathLst>
              <a:path h="11688228" w="12061023">
                <a:moveTo>
                  <a:pt x="0" y="0"/>
                </a:moveTo>
                <a:lnTo>
                  <a:pt x="12061023" y="0"/>
                </a:lnTo>
                <a:lnTo>
                  <a:pt x="12061023" y="11688227"/>
                </a:lnTo>
                <a:lnTo>
                  <a:pt x="0" y="1168822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5382" y="70183"/>
            <a:ext cx="2043350" cy="1917033"/>
          </a:xfrm>
          <a:custGeom>
            <a:avLst/>
            <a:gdLst/>
            <a:ahLst/>
            <a:cxnLst/>
            <a:rect r="r" b="b" t="t" l="l"/>
            <a:pathLst>
              <a:path h="1917033" w="2043350">
                <a:moveTo>
                  <a:pt x="0" y="0"/>
                </a:moveTo>
                <a:lnTo>
                  <a:pt x="2043349" y="0"/>
                </a:lnTo>
                <a:lnTo>
                  <a:pt x="2043349" y="1917034"/>
                </a:lnTo>
                <a:lnTo>
                  <a:pt x="0" y="191703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3493371" y="3695526"/>
            <a:ext cx="11301259" cy="2895948"/>
          </a:xfrm>
          <a:custGeom>
            <a:avLst/>
            <a:gdLst/>
            <a:ahLst/>
            <a:cxnLst/>
            <a:rect r="r" b="b" t="t" l="l"/>
            <a:pathLst>
              <a:path h="2895948" w="11301259">
                <a:moveTo>
                  <a:pt x="0" y="0"/>
                </a:moveTo>
                <a:lnTo>
                  <a:pt x="11301258" y="0"/>
                </a:lnTo>
                <a:lnTo>
                  <a:pt x="11301258" y="2895948"/>
                </a:lnTo>
                <a:lnTo>
                  <a:pt x="0" y="2895948"/>
                </a:lnTo>
                <a:lnTo>
                  <a:pt x="0" y="0"/>
                </a:lnTo>
                <a:close/>
              </a:path>
            </a:pathLst>
          </a:custGeom>
          <a:blipFill>
            <a:blip r:embed="rId6"/>
            <a:stretch>
              <a:fillRect l="0" t="0" r="0" b="0"/>
            </a:stretch>
          </a:blipFill>
        </p:spPr>
      </p:sp>
      <p:sp>
        <p:nvSpPr>
          <p:cNvPr name="TextBox 6" id="6"/>
          <p:cNvSpPr txBox="true"/>
          <p:nvPr/>
        </p:nvSpPr>
        <p:spPr>
          <a:xfrm rot="0">
            <a:off x="4553467" y="51127"/>
            <a:ext cx="9165818" cy="977573"/>
          </a:xfrm>
          <a:prstGeom prst="rect">
            <a:avLst/>
          </a:prstGeom>
        </p:spPr>
        <p:txBody>
          <a:bodyPr anchor="t" rtlCol="false" tIns="0" lIns="0" bIns="0" rIns="0">
            <a:spAutoFit/>
          </a:bodyPr>
          <a:lstStyle/>
          <a:p>
            <a:pPr algn="ctr">
              <a:lnSpc>
                <a:spcPts val="8068"/>
              </a:lnSpc>
              <a:spcBef>
                <a:spcPct val="0"/>
              </a:spcBef>
            </a:pPr>
            <a:r>
              <a:rPr lang="en-US" sz="5762">
                <a:solidFill>
                  <a:srgbClr val="000000"/>
                </a:solidFill>
                <a:latin typeface="League Spartan"/>
                <a:ea typeface="League Spartan"/>
                <a:cs typeface="League Spartan"/>
                <a:sym typeface="League Spartan"/>
              </a:rPr>
              <a:t>Administrator </a:t>
            </a:r>
          </a:p>
        </p:txBody>
      </p:sp>
      <p:sp>
        <p:nvSpPr>
          <p:cNvPr name="TextBox 7" id="7"/>
          <p:cNvSpPr txBox="true"/>
          <p:nvPr/>
        </p:nvSpPr>
        <p:spPr>
          <a:xfrm rot="0">
            <a:off x="5693075" y="828675"/>
            <a:ext cx="6682098" cy="836262"/>
          </a:xfrm>
          <a:prstGeom prst="rect">
            <a:avLst/>
          </a:prstGeom>
        </p:spPr>
        <p:txBody>
          <a:bodyPr anchor="t" rtlCol="false" tIns="0" lIns="0" bIns="0" rIns="0">
            <a:spAutoFit/>
          </a:bodyPr>
          <a:lstStyle/>
          <a:p>
            <a:pPr algn="ctr">
              <a:lnSpc>
                <a:spcPts val="5881"/>
              </a:lnSpc>
              <a:spcBef>
                <a:spcPct val="0"/>
              </a:spcBef>
            </a:pPr>
            <a:r>
              <a:rPr lang="en-US" sz="4201">
                <a:solidFill>
                  <a:srgbClr val="000000"/>
                </a:solidFill>
                <a:latin typeface="Agrandir"/>
                <a:ea typeface="Agrandir"/>
                <a:cs typeface="Agrandir"/>
                <a:sym typeface="Agrandir"/>
              </a:rPr>
              <a:t>Tio Fernando Tiras</a:t>
            </a:r>
          </a:p>
        </p:txBody>
      </p:sp>
      <p:sp>
        <p:nvSpPr>
          <p:cNvPr name="TextBox 8" id="8"/>
          <p:cNvSpPr txBox="true"/>
          <p:nvPr/>
        </p:nvSpPr>
        <p:spPr>
          <a:xfrm rot="0">
            <a:off x="5296180" y="6975757"/>
            <a:ext cx="7475889" cy="829945"/>
          </a:xfrm>
          <a:prstGeom prst="rect">
            <a:avLst/>
          </a:prstGeom>
        </p:spPr>
        <p:txBody>
          <a:bodyPr anchor="t" rtlCol="false" tIns="0" lIns="0" bIns="0" rIns="0">
            <a:spAutoFit/>
          </a:bodyPr>
          <a:lstStyle/>
          <a:p>
            <a:pPr algn="ctr">
              <a:lnSpc>
                <a:spcPts val="3079"/>
              </a:lnSpc>
            </a:pPr>
            <a:r>
              <a:rPr lang="en-US" sz="2199">
                <a:solidFill>
                  <a:srgbClr val="000000"/>
                </a:solidFill>
                <a:latin typeface="Agrandir"/>
                <a:ea typeface="Agrandir"/>
                <a:cs typeface="Agrandir"/>
                <a:sym typeface="Agrandir"/>
              </a:rPr>
              <a:t>1.   Show master status untuk menampilkan binlog </a:t>
            </a:r>
          </a:p>
          <a:p>
            <a:pPr algn="ctr" marL="0" indent="0" lvl="0">
              <a:lnSpc>
                <a:spcPts val="3079"/>
              </a:lnSpc>
              <a:spcBef>
                <a:spcPct val="0"/>
              </a:spcBef>
            </a:pPr>
          </a:p>
        </p:txBody>
      </p:sp>
      <p:sp>
        <p:nvSpPr>
          <p:cNvPr name="Freeform 9" id="9"/>
          <p:cNvSpPr/>
          <p:nvPr/>
        </p:nvSpPr>
        <p:spPr>
          <a:xfrm flipH="false" flipV="false" rot="0">
            <a:off x="3493371" y="2017544"/>
            <a:ext cx="11301259" cy="1325375"/>
          </a:xfrm>
          <a:custGeom>
            <a:avLst/>
            <a:gdLst/>
            <a:ahLst/>
            <a:cxnLst/>
            <a:rect r="r" b="b" t="t" l="l"/>
            <a:pathLst>
              <a:path h="1325375" w="11301259">
                <a:moveTo>
                  <a:pt x="0" y="0"/>
                </a:moveTo>
                <a:lnTo>
                  <a:pt x="11301258" y="0"/>
                </a:lnTo>
                <a:lnTo>
                  <a:pt x="11301258" y="1325376"/>
                </a:lnTo>
                <a:lnTo>
                  <a:pt x="0" y="1325376"/>
                </a:lnTo>
                <a:lnTo>
                  <a:pt x="0" y="0"/>
                </a:lnTo>
                <a:close/>
              </a:path>
            </a:pathLst>
          </a:custGeom>
          <a:blipFill>
            <a:blip r:embed="rId7"/>
            <a:stretch>
              <a:fillRect l="0" t="-11639" r="0" b="-11639"/>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DAGZgnT1Nxk</dc:identifier>
  <dcterms:modified xsi:type="dcterms:W3CDTF">2011-08-01T06:04:30Z</dcterms:modified>
  <cp:revision>1</cp:revision>
  <dc:title>Krem Ilustrasi Tugas Kelompok Ekonomi Presentasi</dc:title>
</cp:coreProperties>
</file>

<file path=docProps/thumbnail.jpeg>
</file>